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3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7" r:id="rId21"/>
    <p:sldId id="278" r:id="rId22"/>
    <p:sldId id="279" r:id="rId23"/>
    <p:sldId id="276" r:id="rId24"/>
    <p:sldId id="264" r:id="rId25"/>
    <p:sldId id="280" r:id="rId26"/>
    <p:sldId id="281" r:id="rId27"/>
    <p:sldId id="282" r:id="rId28"/>
    <p:sldId id="283" r:id="rId29"/>
    <p:sldId id="285" r:id="rId30"/>
    <p:sldId id="284" r:id="rId31"/>
    <p:sldId id="286" r:id="rId32"/>
    <p:sldId id="287" r:id="rId33"/>
    <p:sldId id="288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media/image1.png>
</file>

<file path=ppt/media/image2.png>
</file>

<file path=ppt/media/image3.png>
</file>

<file path=ppt/media/image4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1C7E8F-8A47-4739-A879-E0D17DD9DFE1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59A6EE-5B1F-4A69-945B-24CD33D5D7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75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156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663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50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081575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2559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791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1189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9376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6453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hapter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1143000"/>
            <a:ext cx="10363200" cy="498598"/>
          </a:xfrm>
        </p:spPr>
        <p:txBody>
          <a:bodyPr lIns="0" tIns="0" rIns="0" bIns="0" anchor="t" anchorCtr="0">
            <a:spAutoFit/>
          </a:bodyPr>
          <a:lstStyle>
            <a:lvl1pPr>
              <a:defRPr sz="3600" b="1" i="0" baseline="0">
                <a:solidFill>
                  <a:srgbClr val="000099"/>
                </a:solidFill>
              </a:defRPr>
            </a:lvl1pPr>
          </a:lstStyle>
          <a:p>
            <a:r>
              <a:rPr lang="en-US" dirty="0" smtClean="0"/>
              <a:t>Chapter number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800"/>
            </a:lvl1pPr>
          </a:lstStyle>
          <a:p>
            <a:pPr>
              <a:defRPr/>
            </a:pPr>
            <a:r>
              <a:rPr lang="en-US" smtClean="0"/>
              <a:t>Murach's Python Programming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2016, Mike Murach &amp; Associates, Inc.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 smtClean="0">
              <a:latin typeface="Times New Roman"/>
            </a:endParaRPr>
          </a:p>
          <a:p>
            <a:pPr>
              <a:defRPr/>
            </a:pPr>
            <a:r>
              <a:rPr lang="en-US" dirty="0" smtClean="0">
                <a:solidFill>
                  <a:schemeClr val="bg1"/>
                </a:solidFill>
              </a:rPr>
              <a:t>C4,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7159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gur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219200" y="643455"/>
            <a:ext cx="9753600" cy="332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r>
              <a:rPr lang="en-US" smtClean="0"/>
              <a:t>Murach's Python Programming</a:t>
            </a:r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© 2016, Mike Murach &amp; Associates, Inc.</a:t>
            </a:r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 algn="l">
              <a:defRPr sz="1400">
                <a:latin typeface="Times New Roman"/>
              </a:defRPr>
            </a:lvl1pPr>
          </a:lstStyle>
          <a:p>
            <a:pPr>
              <a:defRPr/>
            </a:pPr>
            <a:endParaRPr lang="en-US" dirty="0" smtClean="0"/>
          </a:p>
          <a:p>
            <a:pPr algn="r">
              <a:defRPr/>
            </a:pPr>
            <a:r>
              <a:rPr lang="en-US" sz="900" dirty="0" smtClean="0">
                <a:solidFill>
                  <a:schemeClr val="bg1"/>
                </a:solidFill>
                <a:latin typeface="Arial Narrow" pitchFamily="34" charset="0"/>
              </a:rPr>
              <a:t>C4, Slide </a:t>
            </a:r>
            <a:fld id="{5ECE9829-65B2-40C6-AEFF-7C648FF56A9C}" type="slidenum">
              <a:rPr lang="en-US" sz="900" smtClean="0">
                <a:solidFill>
                  <a:schemeClr val="bg1"/>
                </a:solidFill>
                <a:latin typeface="Arial Narrow" pitchFamily="34" charset="0"/>
              </a:rPr>
              <a:pPr algn="r">
                <a:defRPr/>
              </a:pPr>
              <a:t>‹#›</a:t>
            </a:fld>
            <a:endParaRPr lang="en-US" sz="900" dirty="0">
              <a:solidFill>
                <a:schemeClr val="bg1"/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8643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972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77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116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841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645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101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917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020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1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84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  <p:sldLayoutId id="2147483688" r:id="rId19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6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7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8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21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22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23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24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25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26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3399"/>
                </a:solidFill>
              </a:rPr>
              <a:t>CSIT 200</a:t>
            </a:r>
            <a:br>
              <a:rPr lang="en-US" dirty="0" smtClean="0">
                <a:solidFill>
                  <a:srgbClr val="FF3399"/>
                </a:solidFill>
              </a:rPr>
            </a:br>
            <a:r>
              <a:rPr lang="en-US" dirty="0" smtClean="0">
                <a:solidFill>
                  <a:srgbClr val="FF3399"/>
                </a:solidFill>
              </a:rPr>
              <a:t>Week </a:t>
            </a:r>
            <a:r>
              <a:rPr lang="en-US" dirty="0" smtClean="0">
                <a:solidFill>
                  <a:srgbClr val="FF3399"/>
                </a:solidFill>
              </a:rPr>
              <a:t>11</a:t>
            </a:r>
            <a:r>
              <a:rPr lang="en-US" dirty="0" smtClean="0">
                <a:solidFill>
                  <a:srgbClr val="FF3399"/>
                </a:solidFill>
              </a:rPr>
              <a:t/>
            </a:r>
            <a:br>
              <a:rPr lang="en-US" dirty="0" smtClean="0">
                <a:solidFill>
                  <a:srgbClr val="FF3399"/>
                </a:solidFill>
              </a:rPr>
            </a:br>
            <a:r>
              <a:rPr lang="en-US" dirty="0" smtClean="0">
                <a:solidFill>
                  <a:srgbClr val="FF3399"/>
                </a:solidFill>
              </a:rPr>
              <a:t>inheritance</a:t>
            </a:r>
            <a:endParaRPr lang="en-US" dirty="0">
              <a:solidFill>
                <a:srgbClr val="FF3399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rgbClr val="FF3399"/>
                </a:solidFill>
              </a:rPr>
              <a:t>Python Programming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err="1" smtClean="0">
                <a:solidFill>
                  <a:srgbClr val="FF3399"/>
                </a:solidFill>
              </a:rPr>
              <a:t>LinDa</a:t>
            </a:r>
            <a:r>
              <a:rPr lang="en-US" dirty="0" smtClean="0">
                <a:solidFill>
                  <a:srgbClr val="FF3399"/>
                </a:solidFill>
              </a:rPr>
              <a:t> Yang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rgbClr val="FF3399"/>
                </a:solidFill>
              </a:rPr>
              <a:t>W-307</a:t>
            </a:r>
            <a:endParaRPr lang="en-US" dirty="0">
              <a:solidFill>
                <a:srgbClr val="FF33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64009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622454"/>
          </a:xfrm>
        </p:spPr>
        <p:txBody>
          <a:bodyPr/>
          <a:lstStyle/>
          <a:p>
            <a:r>
              <a:rPr lang="en-US" dirty="0" smtClean="0">
                <a:solidFill>
                  <a:srgbClr val="FF3399"/>
                </a:solidFill>
              </a:rPr>
              <a:t>Inheritance: product superclass</a:t>
            </a:r>
            <a:endParaRPr lang="en-US" dirty="0">
              <a:solidFill>
                <a:srgbClr val="FF3399"/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7125728"/>
              </p:ext>
            </p:extLst>
          </p:nvPr>
        </p:nvGraphicFramePr>
        <p:xfrm>
          <a:off x="1789611" y="2085702"/>
          <a:ext cx="7313612" cy="2852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148" name="Document" r:id="rId3" imgW="7313400" imgH="2850925" progId="Word.Document.12">
                  <p:embed/>
                </p:oleObj>
              </mc:Choice>
              <mc:Fallback>
                <p:oleObj name="Document" r:id="rId3" imgW="7313400" imgH="2850925" progId="Word.Documen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89611" y="2085702"/>
                        <a:ext cx="7313612" cy="2852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1367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622454"/>
          </a:xfrm>
        </p:spPr>
        <p:txBody>
          <a:bodyPr/>
          <a:lstStyle/>
          <a:p>
            <a:r>
              <a:rPr lang="en-US" dirty="0" smtClean="0">
                <a:solidFill>
                  <a:srgbClr val="FF3399"/>
                </a:solidFill>
              </a:rPr>
              <a:t>Inheritance: Book </a:t>
            </a:r>
            <a:r>
              <a:rPr lang="en-US" dirty="0" err="1" smtClean="0">
                <a:solidFill>
                  <a:srgbClr val="FF3399"/>
                </a:solidFill>
              </a:rPr>
              <a:t>suBclass</a:t>
            </a:r>
            <a:endParaRPr lang="en-US" dirty="0">
              <a:solidFill>
                <a:srgbClr val="FF3399"/>
              </a:solidFill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8547839"/>
              </p:ext>
            </p:extLst>
          </p:nvPr>
        </p:nvGraphicFramePr>
        <p:xfrm>
          <a:off x="1972491" y="1665515"/>
          <a:ext cx="7313612" cy="2652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172" name="Document" r:id="rId3" imgW="7313400" imgH="2651245" progId="Word.Document.12">
                  <p:embed/>
                </p:oleObj>
              </mc:Choice>
              <mc:Fallback>
                <p:oleObj name="Document" r:id="rId3" imgW="7313400" imgH="2651245" progId="Word.Documen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72491" y="1665515"/>
                        <a:ext cx="7313612" cy="2652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35369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622454"/>
          </a:xfrm>
        </p:spPr>
        <p:txBody>
          <a:bodyPr/>
          <a:lstStyle/>
          <a:p>
            <a:r>
              <a:rPr lang="en-US" dirty="0" smtClean="0">
                <a:solidFill>
                  <a:srgbClr val="FF3399"/>
                </a:solidFill>
              </a:rPr>
              <a:t>Inheritance: when coding a subclass</a:t>
            </a:r>
            <a:endParaRPr lang="en-US" dirty="0">
              <a:solidFill>
                <a:srgbClr val="FF3399"/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727656"/>
              </p:ext>
            </p:extLst>
          </p:nvPr>
        </p:nvGraphicFramePr>
        <p:xfrm>
          <a:off x="2090056" y="1756954"/>
          <a:ext cx="7313400" cy="27127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196" name="Document" r:id="rId3" imgW="7313400" imgH="2712768" progId="Word.Document.12">
                  <p:embed/>
                </p:oleObj>
              </mc:Choice>
              <mc:Fallback>
                <p:oleObj name="Document" r:id="rId3" imgW="7313400" imgH="2712768" progId="Word.Documen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90056" y="1756954"/>
                        <a:ext cx="7313400" cy="27127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10912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650" y="417678"/>
            <a:ext cx="10320282" cy="766145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3399"/>
                </a:solidFill>
              </a:rPr>
              <a:t>Inheritance: </a:t>
            </a:r>
            <a:br>
              <a:rPr lang="en-US" dirty="0" smtClean="0">
                <a:solidFill>
                  <a:srgbClr val="FF3399"/>
                </a:solidFill>
              </a:rPr>
            </a:br>
            <a:r>
              <a:rPr lang="en-US" dirty="0" smtClean="0">
                <a:solidFill>
                  <a:srgbClr val="FF3399"/>
                </a:solidFill>
              </a:rPr>
              <a:t>three versions of </a:t>
            </a:r>
            <a:r>
              <a:rPr lang="en-US" cap="none" dirty="0" err="1" smtClean="0">
                <a:solidFill>
                  <a:srgbClr val="FF3399"/>
                </a:solidFill>
              </a:rPr>
              <a:t>getDescription</a:t>
            </a:r>
            <a:r>
              <a:rPr lang="en-US" dirty="0" smtClean="0">
                <a:solidFill>
                  <a:srgbClr val="FF3399"/>
                </a:solidFill>
              </a:rPr>
              <a:t>()</a:t>
            </a:r>
            <a:endParaRPr lang="en-US" dirty="0">
              <a:solidFill>
                <a:srgbClr val="FF3399"/>
              </a:solidFill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9586380"/>
              </p:ext>
            </p:extLst>
          </p:nvPr>
        </p:nvGraphicFramePr>
        <p:xfrm>
          <a:off x="1707561" y="1414145"/>
          <a:ext cx="7231062" cy="285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221" name="Document" r:id="rId3" imgW="7327883" imgH="2888993" progId="Word.Document.12">
                  <p:embed/>
                </p:oleObj>
              </mc:Choice>
              <mc:Fallback>
                <p:oleObj name="Document" r:id="rId3" imgW="7327883" imgH="2888993" progId="Word.Documen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07561" y="1414145"/>
                        <a:ext cx="7231062" cy="285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565660" y="4500380"/>
            <a:ext cx="815340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 smtClean="0"/>
              <a:t>Polmorphism</a:t>
            </a:r>
            <a:r>
              <a:rPr lang="en-US" sz="2000" dirty="0" smtClean="0"/>
              <a:t> is a feature of inheritance that lets you treat objects of the subclass as if they were objects of the superclass.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If you access a method of a superclass object and the method is overridden in the subclasses of that class, polymorphism determines which method is executed based on </a:t>
            </a:r>
            <a:r>
              <a:rPr lang="en-US" sz="2000" dirty="0" smtClean="0"/>
              <a:t>the </a:t>
            </a:r>
            <a:r>
              <a:rPr lang="en-US" sz="2000" dirty="0" smtClean="0"/>
              <a:t>object’s type.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61491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650" y="417678"/>
            <a:ext cx="10320282" cy="766145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3399"/>
                </a:solidFill>
              </a:rPr>
              <a:t>Inheritance: </a:t>
            </a:r>
            <a:r>
              <a:rPr lang="en-US" cap="none" dirty="0" smtClean="0">
                <a:solidFill>
                  <a:srgbClr val="FF3399"/>
                </a:solidFill>
              </a:rPr>
              <a:t>Using overridden methods</a:t>
            </a:r>
            <a:endParaRPr lang="en-US" dirty="0">
              <a:solidFill>
                <a:srgbClr val="FF3399"/>
              </a:solidFill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7918691"/>
              </p:ext>
            </p:extLst>
          </p:nvPr>
        </p:nvGraphicFramePr>
        <p:xfrm>
          <a:off x="1960654" y="1453924"/>
          <a:ext cx="7231062" cy="4586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244" name="Document" r:id="rId3" imgW="7327883" imgH="4644490" progId="Word.Document.12">
                  <p:embed/>
                </p:oleObj>
              </mc:Choice>
              <mc:Fallback>
                <p:oleObj name="Document" r:id="rId3" imgW="7327883" imgH="4644490" progId="Word.Documen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60654" y="1453924"/>
                        <a:ext cx="7231062" cy="4586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32217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650" y="417678"/>
            <a:ext cx="10320282" cy="766145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3399"/>
                </a:solidFill>
              </a:rPr>
              <a:t>Inheritance: </a:t>
            </a:r>
            <a:r>
              <a:rPr lang="en-US" cap="none" dirty="0">
                <a:solidFill>
                  <a:srgbClr val="FF3399"/>
                </a:solidFill>
              </a:rPr>
              <a:t>C</a:t>
            </a:r>
            <a:r>
              <a:rPr lang="en-US" cap="none" dirty="0" smtClean="0">
                <a:solidFill>
                  <a:srgbClr val="FF3399"/>
                </a:solidFill>
              </a:rPr>
              <a:t>hecking for object type</a:t>
            </a:r>
            <a:endParaRPr lang="en-US" dirty="0">
              <a:solidFill>
                <a:srgbClr val="FF3399"/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8816788"/>
              </p:ext>
            </p:extLst>
          </p:nvPr>
        </p:nvGraphicFramePr>
        <p:xfrm>
          <a:off x="2063931" y="1900647"/>
          <a:ext cx="7313612" cy="1111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9268" name="Document" r:id="rId3" imgW="7313400" imgH="1110652" progId="Word.Document.12">
                  <p:embed/>
                </p:oleObj>
              </mc:Choice>
              <mc:Fallback>
                <p:oleObj name="Document" r:id="rId3" imgW="7313400" imgH="1110652" progId="Word.Documen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63931" y="1900647"/>
                        <a:ext cx="7313612" cy="1111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762085" y="2528392"/>
            <a:ext cx="85714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Sometimes you need to check an object’s type and perform different processing depending on the type.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Use built-in </a:t>
            </a:r>
            <a:r>
              <a:rPr lang="en-US" sz="2400" dirty="0" err="1" smtClean="0">
                <a:solidFill>
                  <a:srgbClr val="FF3399"/>
                </a:solidFill>
              </a:rPr>
              <a:t>isinstance</a:t>
            </a:r>
            <a:r>
              <a:rPr lang="en-US" sz="2400" dirty="0" smtClean="0">
                <a:solidFill>
                  <a:srgbClr val="FF3399"/>
                </a:solidFill>
              </a:rPr>
              <a:t>() </a:t>
            </a:r>
            <a:r>
              <a:rPr lang="en-US" sz="2400" dirty="0" smtClean="0"/>
              <a:t>function to perform different processing.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77641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650" y="417678"/>
            <a:ext cx="10320282" cy="766145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3399"/>
                </a:solidFill>
              </a:rPr>
              <a:t>Inheritance: </a:t>
            </a:r>
            <a:r>
              <a:rPr lang="en-US" cap="none" dirty="0">
                <a:solidFill>
                  <a:srgbClr val="FF3399"/>
                </a:solidFill>
              </a:rPr>
              <a:t>C</a:t>
            </a:r>
            <a:r>
              <a:rPr lang="en-US" cap="none" dirty="0" smtClean="0">
                <a:solidFill>
                  <a:srgbClr val="FF3399"/>
                </a:solidFill>
              </a:rPr>
              <a:t>hecking for object type</a:t>
            </a:r>
            <a:endParaRPr lang="en-US" dirty="0">
              <a:solidFill>
                <a:srgbClr val="FF3399"/>
              </a:solidFill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4978410"/>
              </p:ext>
            </p:extLst>
          </p:nvPr>
        </p:nvGraphicFramePr>
        <p:xfrm>
          <a:off x="2010137" y="1438412"/>
          <a:ext cx="7231063" cy="4600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0293" name="Document" r:id="rId3" imgW="7327883" imgH="4661768" progId="Word.Document.12">
                  <p:embed/>
                </p:oleObj>
              </mc:Choice>
              <mc:Fallback>
                <p:oleObj name="Document" r:id="rId3" imgW="7327883" imgH="4661768" progId="Word.Documen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10137" y="1438412"/>
                        <a:ext cx="7231063" cy="4600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0100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650" y="417678"/>
            <a:ext cx="10320282" cy="766145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3399"/>
                </a:solidFill>
              </a:rPr>
              <a:t>Inheritance: </a:t>
            </a:r>
            <a:r>
              <a:rPr lang="en-US" cap="none" dirty="0" smtClean="0">
                <a:solidFill>
                  <a:srgbClr val="FF3399"/>
                </a:solidFill>
              </a:rPr>
              <a:t>Result of previous code</a:t>
            </a:r>
            <a:endParaRPr lang="en-US" dirty="0">
              <a:solidFill>
                <a:srgbClr val="FF3399"/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5468122"/>
              </p:ext>
            </p:extLst>
          </p:nvPr>
        </p:nvGraphicFramePr>
        <p:xfrm>
          <a:off x="1867988" y="1809206"/>
          <a:ext cx="7313612" cy="181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1316" name="Document" r:id="rId3" imgW="7313400" imgH="1816547" progId="Word.Document.12">
                  <p:embed/>
                </p:oleObj>
              </mc:Choice>
              <mc:Fallback>
                <p:oleObj name="Document" r:id="rId3" imgW="7313400" imgH="1816547" progId="Word.Documen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67988" y="1809206"/>
                        <a:ext cx="7313612" cy="1817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50482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650" y="417678"/>
            <a:ext cx="10320282" cy="766145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3399"/>
                </a:solidFill>
              </a:rPr>
              <a:t>Inheritance: </a:t>
            </a:r>
            <a:r>
              <a:rPr lang="en-US" cap="none" dirty="0" smtClean="0">
                <a:solidFill>
                  <a:srgbClr val="FF3399"/>
                </a:solidFill>
              </a:rPr>
              <a:t>Product Class</a:t>
            </a:r>
            <a:endParaRPr lang="en-US" dirty="0">
              <a:solidFill>
                <a:srgbClr val="FF3399"/>
              </a:solidFill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1099934"/>
              </p:ext>
            </p:extLst>
          </p:nvPr>
        </p:nvGraphicFramePr>
        <p:xfrm>
          <a:off x="1933303" y="1484812"/>
          <a:ext cx="7313612" cy="2852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2340" name="Document" r:id="rId3" imgW="7313400" imgH="2850925" progId="Word.Document.12">
                  <p:embed/>
                </p:oleObj>
              </mc:Choice>
              <mc:Fallback>
                <p:oleObj name="Document" r:id="rId3" imgW="7313400" imgH="2850925" progId="Word.Documen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33303" y="1484812"/>
                        <a:ext cx="7313612" cy="2852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7857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650" y="417678"/>
            <a:ext cx="10320282" cy="766145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3399"/>
                </a:solidFill>
              </a:rPr>
              <a:t>Inheritance: </a:t>
            </a:r>
            <a:br>
              <a:rPr lang="en-US" dirty="0" smtClean="0">
                <a:solidFill>
                  <a:srgbClr val="FF3399"/>
                </a:solidFill>
              </a:rPr>
            </a:br>
            <a:r>
              <a:rPr lang="en-US" cap="none" dirty="0" smtClean="0">
                <a:solidFill>
                  <a:srgbClr val="FF3399"/>
                </a:solidFill>
              </a:rPr>
              <a:t>Subclasses: Book() and Movie()</a:t>
            </a:r>
            <a:endParaRPr lang="en-US" dirty="0">
              <a:solidFill>
                <a:srgbClr val="FF3399"/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8985352"/>
              </p:ext>
            </p:extLst>
          </p:nvPr>
        </p:nvGraphicFramePr>
        <p:xfrm>
          <a:off x="2025224" y="1691640"/>
          <a:ext cx="7313612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64" name="Document" r:id="rId3" imgW="7313400" imgH="3858319" progId="Word.Document.12">
                  <p:embed/>
                </p:oleObj>
              </mc:Choice>
              <mc:Fallback>
                <p:oleObj name="Document" r:id="rId3" imgW="7313400" imgH="3858319" progId="Word.Documen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25224" y="1691640"/>
                        <a:ext cx="7313612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92140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622454"/>
          </a:xfrm>
        </p:spPr>
        <p:txBody>
          <a:bodyPr/>
          <a:lstStyle/>
          <a:p>
            <a:r>
              <a:rPr lang="en-US" dirty="0" smtClean="0">
                <a:solidFill>
                  <a:srgbClr val="FF3399"/>
                </a:solidFill>
              </a:rPr>
              <a:t>outline</a:t>
            </a:r>
            <a:endParaRPr lang="en-US" dirty="0">
              <a:solidFill>
                <a:srgbClr val="FF3399"/>
              </a:solidFill>
            </a:endParaRPr>
          </a:p>
        </p:txBody>
      </p:sp>
      <p:sp>
        <p:nvSpPr>
          <p:cNvPr id="4" name="Content Placeholder 3"/>
          <p:cNvSpPr txBox="1">
            <a:spLocks noGrp="1"/>
          </p:cNvSpPr>
          <p:nvPr>
            <p:ph sz="quarter" idx="13"/>
          </p:nvPr>
        </p:nvSpPr>
        <p:spPr>
          <a:xfrm>
            <a:off x="913775" y="1622509"/>
            <a:ext cx="10363826" cy="2249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400" cap="none" dirty="0" smtClean="0"/>
              <a:t>Describe inheritance and how it works</a:t>
            </a:r>
          </a:p>
          <a:p>
            <a:r>
              <a:rPr lang="en-US" altLang="en-US" sz="2400" cap="none" dirty="0" smtClean="0"/>
              <a:t>Describe the class and subclass relationship</a:t>
            </a:r>
          </a:p>
          <a:p>
            <a:r>
              <a:rPr lang="en-US" altLang="en-US" sz="2400" cap="none" dirty="0" smtClean="0"/>
              <a:t>Describe how to override methods</a:t>
            </a:r>
          </a:p>
          <a:p>
            <a:r>
              <a:rPr lang="en-US" altLang="en-US" sz="2400" cap="none" dirty="0" smtClean="0"/>
              <a:t>Describe polymorphism</a:t>
            </a:r>
            <a:endParaRPr lang="en-US" altLang="en-US" sz="2400" cap="none" dirty="0" smtClean="0"/>
          </a:p>
        </p:txBody>
      </p:sp>
    </p:spTree>
    <p:extLst>
      <p:ext uri="{BB962C8B-B14F-4D97-AF65-F5344CB8AC3E}">
        <p14:creationId xmlns:p14="http://schemas.microsoft.com/office/powerpoint/2010/main" val="24229218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650" y="417678"/>
            <a:ext cx="10320282" cy="766145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3399"/>
                </a:solidFill>
              </a:rPr>
              <a:t>Inheritance: </a:t>
            </a:r>
            <a:br>
              <a:rPr lang="en-US" dirty="0" smtClean="0">
                <a:solidFill>
                  <a:srgbClr val="FF3399"/>
                </a:solidFill>
              </a:rPr>
            </a:br>
            <a:r>
              <a:rPr lang="en-US" cap="none" dirty="0" smtClean="0">
                <a:solidFill>
                  <a:srgbClr val="FF3399"/>
                </a:solidFill>
              </a:rPr>
              <a:t>Product Viewer Module</a:t>
            </a:r>
            <a:endParaRPr lang="en-US" dirty="0">
              <a:solidFill>
                <a:srgbClr val="FF3399"/>
              </a:solidFill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0560707"/>
              </p:ext>
            </p:extLst>
          </p:nvPr>
        </p:nvGraphicFramePr>
        <p:xfrm>
          <a:off x="2236788" y="1476375"/>
          <a:ext cx="7231062" cy="3813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388" name="Document" r:id="rId3" imgW="7327883" imgH="3857270" progId="Word.Document.12">
                  <p:embed/>
                </p:oleObj>
              </mc:Choice>
              <mc:Fallback>
                <p:oleObj name="Document" r:id="rId3" imgW="7327883" imgH="3857270" progId="Word.Documen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36788" y="1476375"/>
                        <a:ext cx="7231062" cy="3813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10391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650" y="417678"/>
            <a:ext cx="10320282" cy="766145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3399"/>
                </a:solidFill>
              </a:rPr>
              <a:t>Inheritance: </a:t>
            </a:r>
            <a:br>
              <a:rPr lang="en-US" dirty="0" smtClean="0">
                <a:solidFill>
                  <a:srgbClr val="FF3399"/>
                </a:solidFill>
              </a:rPr>
            </a:br>
            <a:r>
              <a:rPr lang="en-US" cap="none" dirty="0" smtClean="0">
                <a:solidFill>
                  <a:srgbClr val="FF3399"/>
                </a:solidFill>
              </a:rPr>
              <a:t>Product Viewer Module</a:t>
            </a:r>
            <a:endParaRPr lang="en-US" dirty="0">
              <a:solidFill>
                <a:srgbClr val="FF3399"/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6883018"/>
              </p:ext>
            </p:extLst>
          </p:nvPr>
        </p:nvGraphicFramePr>
        <p:xfrm>
          <a:off x="2390985" y="1458686"/>
          <a:ext cx="7313612" cy="4865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436" name="Document" r:id="rId3" imgW="7313400" imgH="4862834" progId="Word.Document.12">
                  <p:embed/>
                </p:oleObj>
              </mc:Choice>
              <mc:Fallback>
                <p:oleObj name="Document" r:id="rId3" imgW="7313400" imgH="4862834" progId="Word.Documen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90985" y="1458686"/>
                        <a:ext cx="7313612" cy="4865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44826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650" y="417678"/>
            <a:ext cx="10320282" cy="766145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3399"/>
                </a:solidFill>
              </a:rPr>
              <a:t>Inheritance: </a:t>
            </a:r>
            <a:br>
              <a:rPr lang="en-US" dirty="0" smtClean="0">
                <a:solidFill>
                  <a:srgbClr val="FF3399"/>
                </a:solidFill>
              </a:rPr>
            </a:br>
            <a:r>
              <a:rPr lang="en-US" cap="none" dirty="0" smtClean="0">
                <a:solidFill>
                  <a:srgbClr val="FF3399"/>
                </a:solidFill>
              </a:rPr>
              <a:t>Product Viewer Module</a:t>
            </a:r>
            <a:endParaRPr lang="en-US" dirty="0">
              <a:solidFill>
                <a:srgbClr val="FF3399"/>
              </a:solidFill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6525583"/>
              </p:ext>
            </p:extLst>
          </p:nvPr>
        </p:nvGraphicFramePr>
        <p:xfrm>
          <a:off x="1711234" y="1678578"/>
          <a:ext cx="7313612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7460" name="Document" r:id="rId3" imgW="7313400" imgH="437857" progId="Word.Document.12">
                  <p:embed/>
                </p:oleObj>
              </mc:Choice>
              <mc:Fallback>
                <p:oleObj name="Document" r:id="rId3" imgW="7313400" imgH="437857" progId="Word.Documen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11234" y="1678578"/>
                        <a:ext cx="7313612" cy="43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9163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650" y="417678"/>
            <a:ext cx="10320282" cy="766145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3399"/>
                </a:solidFill>
              </a:rPr>
              <a:t>Inheritance: </a:t>
            </a:r>
            <a:br>
              <a:rPr lang="en-US" dirty="0" smtClean="0">
                <a:solidFill>
                  <a:srgbClr val="FF3399"/>
                </a:solidFill>
              </a:rPr>
            </a:br>
            <a:r>
              <a:rPr lang="en-US" cap="none" dirty="0" smtClean="0">
                <a:solidFill>
                  <a:srgbClr val="FF3399"/>
                </a:solidFill>
              </a:rPr>
              <a:t>Result of Product Viewer</a:t>
            </a:r>
            <a:endParaRPr lang="en-US" dirty="0">
              <a:solidFill>
                <a:srgbClr val="FF3399"/>
              </a:solidFill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6231063"/>
              </p:ext>
            </p:extLst>
          </p:nvPr>
        </p:nvGraphicFramePr>
        <p:xfrm>
          <a:off x="2390985" y="1965960"/>
          <a:ext cx="7313612" cy="2420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412" name="Document" r:id="rId3" imgW="7313400" imgH="2419544" progId="Word.Document.12">
                  <p:embed/>
                </p:oleObj>
              </mc:Choice>
              <mc:Fallback>
                <p:oleObj name="Document" r:id="rId3" imgW="7313400" imgH="2419544" progId="Word.Documen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90985" y="1965960"/>
                        <a:ext cx="7313612" cy="2420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99786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622454"/>
          </a:xfrm>
        </p:spPr>
        <p:txBody>
          <a:bodyPr/>
          <a:lstStyle/>
          <a:p>
            <a:r>
              <a:rPr lang="en-US" dirty="0" smtClean="0">
                <a:solidFill>
                  <a:srgbClr val="FF3399"/>
                </a:solidFill>
              </a:rPr>
              <a:t>inheritance</a:t>
            </a:r>
            <a:endParaRPr lang="en-US" dirty="0">
              <a:solidFill>
                <a:srgbClr val="FF3399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4294967295"/>
          </p:nvPr>
        </p:nvSpPr>
        <p:spPr>
          <a:xfrm>
            <a:off x="1740624" y="1500555"/>
            <a:ext cx="7543801" cy="4614088"/>
          </a:xfrm>
          <a:prstGeom prst="rect">
            <a:avLst/>
          </a:prstGeom>
        </p:spPr>
        <p:txBody>
          <a:bodyPr/>
          <a:lstStyle/>
          <a:p>
            <a:r>
              <a:rPr lang="en-US" altLang="en-US" sz="2400" cap="none" dirty="0" smtClean="0">
                <a:ea typeface="ＭＳ Ｐゴシック" pitchFamily="34" charset="-128"/>
              </a:rPr>
              <a:t>In python, every class that is declared without an explicit superclass automatically extends the class </a:t>
            </a:r>
            <a:r>
              <a:rPr lang="en-US" altLang="en-US" sz="2400" cap="none" dirty="0" smtClean="0">
                <a:solidFill>
                  <a:srgbClr val="FF3399"/>
                </a:solidFill>
                <a:latin typeface="Consolas" panose="020B0609020204030204" pitchFamily="49" charset="0"/>
                <a:ea typeface="ＭＳ Ｐゴシック" pitchFamily="34" charset="-128"/>
                <a:cs typeface="Consolas" panose="020B0609020204030204" pitchFamily="49" charset="0"/>
              </a:rPr>
              <a:t>object</a:t>
            </a:r>
            <a:endParaRPr lang="en-US" altLang="en-US" sz="2400" cap="none" dirty="0" smtClean="0">
              <a:solidFill>
                <a:srgbClr val="FF3399"/>
              </a:solidFill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0722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4587" y="334221"/>
            <a:ext cx="10364451" cy="622454"/>
          </a:xfrm>
        </p:spPr>
        <p:txBody>
          <a:bodyPr/>
          <a:lstStyle/>
          <a:p>
            <a:r>
              <a:rPr lang="en-US" dirty="0" smtClean="0">
                <a:solidFill>
                  <a:srgbClr val="FF3399"/>
                </a:solidFill>
              </a:rPr>
              <a:t>inheritance</a:t>
            </a:r>
            <a:endParaRPr lang="en-US" dirty="0">
              <a:solidFill>
                <a:srgbClr val="FF3399"/>
              </a:solidFill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7874651"/>
              </p:ext>
            </p:extLst>
          </p:nvPr>
        </p:nvGraphicFramePr>
        <p:xfrm>
          <a:off x="1802674" y="1078742"/>
          <a:ext cx="7313612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484" name="Document" r:id="rId3" imgW="7313400" imgH="593283" progId="Word.Document.12">
                  <p:embed/>
                </p:oleObj>
              </mc:Choice>
              <mc:Fallback>
                <p:oleObj name="Document" r:id="rId3" imgW="7313400" imgH="593283" progId="Word.Documen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02674" y="1078742"/>
                        <a:ext cx="7313612" cy="593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08162" y="1541838"/>
            <a:ext cx="910263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For </a:t>
            </a:r>
            <a:r>
              <a:rPr lang="en-US" sz="2400" dirty="0" smtClean="0">
                <a:solidFill>
                  <a:srgbClr val="FF3399"/>
                </a:solidFill>
              </a:rPr>
              <a:t>Python 3</a:t>
            </a:r>
            <a:r>
              <a:rPr lang="en-US" sz="2400" dirty="0" smtClean="0"/>
              <a:t> and later, a class named </a:t>
            </a:r>
            <a:r>
              <a:rPr lang="en-US" sz="2400" i="1" dirty="0" smtClean="0"/>
              <a:t>object</a:t>
            </a:r>
            <a:r>
              <a:rPr lang="en-US" sz="2400" dirty="0" smtClean="0"/>
              <a:t> is the superclass for all classes.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Every class inherits from the object class.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To make your own classes, you sometimes need to override some of the methods inherited from the object class.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The </a:t>
            </a:r>
            <a:r>
              <a:rPr lang="en-US" sz="2400" dirty="0" smtClean="0">
                <a:solidFill>
                  <a:srgbClr val="FF3399"/>
                </a:solidFill>
              </a:rPr>
              <a:t>__</a:t>
            </a:r>
            <a:r>
              <a:rPr lang="en-US" sz="2400" dirty="0" err="1" smtClean="0">
                <a:solidFill>
                  <a:srgbClr val="FF3399"/>
                </a:solidFill>
              </a:rPr>
              <a:t>str</a:t>
            </a:r>
            <a:r>
              <a:rPr lang="en-US" sz="2400" dirty="0" smtClean="0">
                <a:solidFill>
                  <a:srgbClr val="FF3399"/>
                </a:solidFill>
              </a:rPr>
              <a:t>__() </a:t>
            </a:r>
            <a:r>
              <a:rPr lang="en-US" sz="2400" dirty="0" smtClean="0"/>
              <a:t>method is  one of the most used methods of the object class.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Python automatically calls this method when it needs a string representation of an object.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When you code a class, it is good practice to override the </a:t>
            </a:r>
            <a:r>
              <a:rPr lang="en-US" sz="2400" dirty="0" smtClean="0">
                <a:solidFill>
                  <a:srgbClr val="FF3399"/>
                </a:solidFill>
              </a:rPr>
              <a:t>__</a:t>
            </a:r>
            <a:r>
              <a:rPr lang="en-US" sz="2400" dirty="0" err="1" smtClean="0">
                <a:solidFill>
                  <a:srgbClr val="FF3399"/>
                </a:solidFill>
              </a:rPr>
              <a:t>str</a:t>
            </a:r>
            <a:r>
              <a:rPr lang="en-US" sz="2400" dirty="0" smtClean="0">
                <a:solidFill>
                  <a:srgbClr val="FF3399"/>
                </a:solidFill>
              </a:rPr>
              <a:t>__() </a:t>
            </a:r>
            <a:r>
              <a:rPr lang="en-US" sz="2400" dirty="0" smtClean="0"/>
              <a:t>method of the object class to provide more detailed information of the object.  Otherwise it will return a string containing the name of the class and the identifier.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89561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4587" y="334221"/>
            <a:ext cx="10364451" cy="622454"/>
          </a:xfrm>
        </p:spPr>
        <p:txBody>
          <a:bodyPr/>
          <a:lstStyle/>
          <a:p>
            <a:r>
              <a:rPr lang="en-US" dirty="0" smtClean="0">
                <a:solidFill>
                  <a:srgbClr val="FF3399"/>
                </a:solidFill>
              </a:rPr>
              <a:t>Inheritance: </a:t>
            </a:r>
            <a:r>
              <a:rPr lang="en-US" cap="none" dirty="0" smtClean="0">
                <a:solidFill>
                  <a:srgbClr val="FF3399"/>
                </a:solidFill>
              </a:rPr>
              <a:t>Overriding __</a:t>
            </a:r>
            <a:r>
              <a:rPr lang="en-US" cap="none" dirty="0" err="1" smtClean="0">
                <a:solidFill>
                  <a:srgbClr val="FF3399"/>
                </a:solidFill>
              </a:rPr>
              <a:t>str</a:t>
            </a:r>
            <a:r>
              <a:rPr lang="en-US" cap="none" dirty="0" smtClean="0">
                <a:solidFill>
                  <a:srgbClr val="FF3399"/>
                </a:solidFill>
              </a:rPr>
              <a:t>__()</a:t>
            </a:r>
            <a:endParaRPr lang="en-US" cap="none" dirty="0">
              <a:solidFill>
                <a:srgbClr val="FF3399"/>
              </a:solidFill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2463484"/>
              </p:ext>
            </p:extLst>
          </p:nvPr>
        </p:nvGraphicFramePr>
        <p:xfrm>
          <a:off x="1857375" y="1377950"/>
          <a:ext cx="7231063" cy="4151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508" name="Document" r:id="rId3" imgW="7327883" imgH="4205346" progId="Word.Document.12">
                  <p:embed/>
                </p:oleObj>
              </mc:Choice>
              <mc:Fallback>
                <p:oleObj name="Document" r:id="rId3" imgW="7327883" imgH="4205346" progId="Word.Documen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57375" y="1377950"/>
                        <a:ext cx="7231063" cy="4151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9560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4587" y="334221"/>
            <a:ext cx="10364451" cy="622454"/>
          </a:xfrm>
        </p:spPr>
        <p:txBody>
          <a:bodyPr/>
          <a:lstStyle/>
          <a:p>
            <a:r>
              <a:rPr lang="en-US" dirty="0" smtClean="0">
                <a:solidFill>
                  <a:srgbClr val="FF3399"/>
                </a:solidFill>
              </a:rPr>
              <a:t>Inheritance: Abstract</a:t>
            </a:r>
            <a:endParaRPr lang="en-US" cap="none" dirty="0">
              <a:solidFill>
                <a:srgbClr val="FF3399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58388" y="1148745"/>
            <a:ext cx="9152710" cy="39241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000" dirty="0">
                <a:ea typeface="ＭＳ Ｐゴシック" pitchFamily="34" charset="-128"/>
              </a:rPr>
              <a:t>Abstract Classes and methods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en-US" sz="2000" dirty="0">
                <a:ea typeface="ＭＳ Ｐゴシック" pitchFamily="34" charset="-128"/>
              </a:rPr>
              <a:t>If it is desirable to </a:t>
            </a:r>
            <a:r>
              <a:rPr lang="en-US" altLang="en-US" sz="2000" b="1" i="1" dirty="0">
                <a:ea typeface="ＭＳ Ｐゴシック" pitchFamily="34" charset="-128"/>
              </a:rPr>
              <a:t>force</a:t>
            </a:r>
            <a:r>
              <a:rPr lang="en-US" altLang="en-US" sz="2000" dirty="0">
                <a:ea typeface="ＭＳ Ｐゴシック" pitchFamily="34" charset="-128"/>
              </a:rPr>
              <a:t> subclasses to override a method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en-US" sz="2000" dirty="0">
                <a:ea typeface="ＭＳ Ｐゴシック" pitchFamily="34" charset="-128"/>
              </a:rPr>
              <a:t>    of a base class, you can declare a method as </a:t>
            </a:r>
            <a:r>
              <a:rPr lang="en-US" altLang="en-US" sz="2000" dirty="0">
                <a:solidFill>
                  <a:srgbClr val="FF3399"/>
                </a:solidFill>
                <a:ea typeface="ＭＳ Ｐゴシック" pitchFamily="34" charset="-128"/>
              </a:rPr>
              <a:t>abstract</a:t>
            </a:r>
            <a:r>
              <a:rPr lang="en-US" altLang="en-US" sz="2000" dirty="0">
                <a:ea typeface="ＭＳ Ｐゴシック" pitchFamily="34" charset="-128"/>
              </a:rPr>
              <a:t>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en-US" sz="2000" dirty="0">
                <a:ea typeface="ＭＳ Ｐゴシック" pitchFamily="34" charset="-128"/>
              </a:rPr>
              <a:t>You cannot instantiate an object that has </a:t>
            </a:r>
            <a:r>
              <a:rPr lang="en-US" altLang="en-US" sz="2000" dirty="0">
                <a:solidFill>
                  <a:srgbClr val="FF3399"/>
                </a:solidFill>
                <a:ea typeface="ＭＳ Ｐゴシック" pitchFamily="34" charset="-128"/>
              </a:rPr>
              <a:t>abstract</a:t>
            </a:r>
            <a:r>
              <a:rPr lang="en-US" altLang="en-US" sz="2000" dirty="0">
                <a:ea typeface="ＭＳ Ｐゴシック" pitchFamily="34" charset="-128"/>
              </a:rPr>
              <a:t> methods</a:t>
            </a:r>
          </a:p>
          <a:p>
            <a:pPr marL="1200150" lvl="2" indent="-28575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altLang="en-US" sz="2000" dirty="0">
                <a:ea typeface="ＭＳ Ｐゴシック" pitchFamily="34" charset="-128"/>
              </a:rPr>
              <a:t>Therefore the class is considered </a:t>
            </a:r>
            <a:r>
              <a:rPr lang="en-US" altLang="en-US" sz="2000" dirty="0">
                <a:solidFill>
                  <a:srgbClr val="FF3399"/>
                </a:solidFill>
                <a:ea typeface="ＭＳ Ｐゴシック" pitchFamily="34" charset="-128"/>
              </a:rPr>
              <a:t>abstract</a:t>
            </a:r>
            <a:r>
              <a:rPr lang="en-US" altLang="en-US" sz="2000" dirty="0">
                <a:ea typeface="ＭＳ Ｐゴシック" pitchFamily="34" charset="-128"/>
              </a:rPr>
              <a:t> (it has 1+ abstract methods)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en-US" sz="2000" dirty="0">
                <a:ea typeface="ＭＳ Ｐゴシック" pitchFamily="34" charset="-128"/>
              </a:rPr>
              <a:t>It’s a tool to force programmers to create subclasses (avoids the trouble of coming up with useless default methods that others might inherit by accident).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en-US" sz="2000" dirty="0">
                <a:ea typeface="ＭＳ Ｐゴシック" pitchFamily="34" charset="-128"/>
              </a:rPr>
              <a:t>In Python, there is no explicit way to specify that a method is an abstract method. Instead, the common practice among Python programmers is to have the method raise a </a:t>
            </a:r>
            <a:r>
              <a:rPr lang="en-US" altLang="en-US" sz="2000" dirty="0" err="1">
                <a:ea typeface="ＭＳ Ｐゴシック" pitchFamily="34" charset="-128"/>
                <a:cs typeface="Consolas" panose="020B0609020204030204" pitchFamily="49" charset="0"/>
              </a:rPr>
              <a:t>NotImplementedError</a:t>
            </a:r>
            <a:r>
              <a:rPr lang="en-US" altLang="en-US" sz="2000" dirty="0">
                <a:ea typeface="ＭＳ Ｐゴシック" pitchFamily="34" charset="-128"/>
              </a:rPr>
              <a:t> exception as its only statement:</a:t>
            </a:r>
          </a:p>
          <a:p>
            <a:pPr lvl="1">
              <a:spcBef>
                <a:spcPts val="200"/>
              </a:spcBef>
            </a:pPr>
            <a:endParaRPr lang="en-US" altLang="en-US" sz="2000" dirty="0">
              <a:ea typeface="ＭＳ Ｐゴシック" pitchFamily="34" charset="-128"/>
            </a:endParaRPr>
          </a:p>
          <a:p>
            <a:pPr lvl="1">
              <a:spcBef>
                <a:spcPts val="200"/>
              </a:spcBef>
            </a:pPr>
            <a:endParaRPr lang="en-US" altLang="en-US" sz="2400" dirty="0">
              <a:ea typeface="ＭＳ Ｐゴシック" pitchFamily="34" charset="-128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1931261" y="4693466"/>
            <a:ext cx="7515225" cy="11430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class Account :</a:t>
            </a: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. . .</a:t>
            </a: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def deductFees(self) :</a:t>
            </a: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   </a:t>
            </a:r>
            <a:r>
              <a:rPr lang="en-US" dirty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raise NotImplementedError</a:t>
            </a:r>
            <a:endParaRPr lang="en-US" kern="0" dirty="0">
              <a:solidFill>
                <a:srgbClr val="0033CC"/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5494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4587" y="334221"/>
            <a:ext cx="10364451" cy="622454"/>
          </a:xfrm>
        </p:spPr>
        <p:txBody>
          <a:bodyPr/>
          <a:lstStyle/>
          <a:p>
            <a:r>
              <a:rPr lang="en-US" dirty="0" smtClean="0">
                <a:solidFill>
                  <a:srgbClr val="FF3399"/>
                </a:solidFill>
              </a:rPr>
              <a:t>Inheritance: </a:t>
            </a:r>
            <a:r>
              <a:rPr lang="en-US" cap="none" dirty="0" smtClean="0">
                <a:solidFill>
                  <a:srgbClr val="FF3399"/>
                </a:solidFill>
              </a:rPr>
              <a:t>Using </a:t>
            </a:r>
            <a:r>
              <a:rPr lang="en-US" cap="none" dirty="0" err="1" smtClean="0">
                <a:solidFill>
                  <a:srgbClr val="FF3399"/>
                </a:solidFill>
              </a:rPr>
              <a:t>isinstance</a:t>
            </a:r>
            <a:r>
              <a:rPr lang="en-US" cap="none" dirty="0" smtClean="0">
                <a:solidFill>
                  <a:srgbClr val="FF3399"/>
                </a:solidFill>
              </a:rPr>
              <a:t>()</a:t>
            </a:r>
            <a:endParaRPr lang="en-US" cap="none" dirty="0">
              <a:solidFill>
                <a:srgbClr val="FF3399"/>
              </a:solidFill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528352" y="1135948"/>
            <a:ext cx="7543801" cy="1259594"/>
          </a:xfrm>
          <a:prstGeom prst="rect">
            <a:avLst/>
          </a:prstGeom>
        </p:spPr>
        <p:txBody>
          <a:bodyPr/>
          <a:lstStyle/>
          <a:p>
            <a:r>
              <a:rPr lang="en-US" altLang="en-US" sz="2400" cap="none" dirty="0" smtClean="0">
                <a:ea typeface="ＭＳ Ｐゴシック" pitchFamily="34" charset="-128"/>
              </a:rPr>
              <a:t>Don’t use type tests</a:t>
            </a:r>
          </a:p>
          <a:p>
            <a:pPr lvl="1"/>
            <a:r>
              <a:rPr lang="en-US" altLang="en-US" sz="2000" cap="none" dirty="0" smtClean="0">
                <a:ea typeface="ＭＳ Ｐゴシック" pitchFamily="34" charset="-128"/>
              </a:rPr>
              <a:t>Some programmers use specific type tests in order to implement behavior that varies with each class:</a:t>
            </a:r>
            <a:endParaRPr lang="en-US" altLang="en-US" sz="2000" cap="none" dirty="0" smtClean="0">
              <a:ea typeface="ＭＳ Ｐゴシック" pitchFamily="34" charset="-128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1772194" y="2514600"/>
            <a:ext cx="7515225" cy="11430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if isinstance(q,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Car)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:   </a:t>
            </a:r>
            <a:r>
              <a:rPr lang="en-US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# Don’t do this.</a:t>
            </a:r>
          </a:p>
          <a:p>
            <a:pPr>
              <a:defRPr/>
            </a:pPr>
            <a:r>
              <a:rPr lang="en-US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…</a:t>
            </a:r>
            <a:endParaRPr lang="en-US" dirty="0">
              <a:solidFill>
                <a:srgbClr val="00B0F0"/>
              </a:solidFill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elif isinstance(q,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Motorcycle)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:</a:t>
            </a: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…</a:t>
            </a:r>
            <a:endParaRPr lang="en-US" dirty="0">
              <a:solidFill>
                <a:srgbClr val="00B0F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1772193" y="5215525"/>
            <a:ext cx="7515225" cy="6858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elif isinstance(q,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Boat)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:</a:t>
            </a: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…</a:t>
            </a:r>
            <a:endParaRPr lang="en-US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528352" y="3874159"/>
            <a:ext cx="7543801" cy="171021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fontAlgn="auto"/>
            <a:r>
              <a:rPr lang="en-US" altLang="en-US" dirty="0" smtClean="0">
                <a:ea typeface="ＭＳ Ｐゴシック" pitchFamily="34" charset="-128"/>
              </a:rPr>
              <a:t>This is a poor strategy. </a:t>
            </a:r>
          </a:p>
          <a:p>
            <a:pPr lvl="1" fontAlgn="auto"/>
            <a:r>
              <a:rPr lang="en-US" altLang="en-US" dirty="0" smtClean="0">
                <a:ea typeface="ＭＳ Ｐゴシック" pitchFamily="34" charset="-128"/>
              </a:rPr>
              <a:t>If a new class such as </a:t>
            </a:r>
            <a:r>
              <a:rPr lang="en-US" altLang="en-US" dirty="0" smtClean="0">
                <a:latin typeface="Consolas" panose="020B0609020204030204" pitchFamily="49" charset="0"/>
                <a:ea typeface="ＭＳ Ｐゴシック" pitchFamily="34" charset="-128"/>
                <a:cs typeface="Consolas" panose="020B0609020204030204" pitchFamily="49" charset="0"/>
              </a:rPr>
              <a:t>Boat</a:t>
            </a:r>
            <a:r>
              <a:rPr lang="en-US" altLang="en-US" dirty="0" smtClean="0">
                <a:ea typeface="ＭＳ Ｐゴシック" pitchFamily="34" charset="-128"/>
              </a:rPr>
              <a:t> </a:t>
            </a:r>
            <a:r>
              <a:rPr lang="en-US" altLang="en-US" dirty="0" smtClean="0">
                <a:ea typeface="ＭＳ Ｐゴシック" pitchFamily="34" charset="-128"/>
              </a:rPr>
              <a:t>is added, then you need to revise all parts of your program that make a type test, adding another case:</a:t>
            </a:r>
          </a:p>
        </p:txBody>
      </p:sp>
    </p:spTree>
    <p:extLst>
      <p:ext uri="{BB962C8B-B14F-4D97-AF65-F5344CB8AC3E}">
        <p14:creationId xmlns:p14="http://schemas.microsoft.com/office/powerpoint/2010/main" val="216837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4587" y="334221"/>
            <a:ext cx="10364451" cy="622454"/>
          </a:xfrm>
        </p:spPr>
        <p:txBody>
          <a:bodyPr/>
          <a:lstStyle/>
          <a:p>
            <a:r>
              <a:rPr lang="en-US" dirty="0" smtClean="0">
                <a:solidFill>
                  <a:srgbClr val="FF3399"/>
                </a:solidFill>
              </a:rPr>
              <a:t>Inheritance: </a:t>
            </a:r>
            <a:r>
              <a:rPr lang="en-US" cap="none" dirty="0" smtClean="0">
                <a:solidFill>
                  <a:srgbClr val="FF3399"/>
                </a:solidFill>
              </a:rPr>
              <a:t>Using </a:t>
            </a:r>
            <a:r>
              <a:rPr lang="en-US" cap="none" dirty="0" err="1" smtClean="0">
                <a:solidFill>
                  <a:srgbClr val="FF3399"/>
                </a:solidFill>
              </a:rPr>
              <a:t>isinstance</a:t>
            </a:r>
            <a:r>
              <a:rPr lang="en-US" cap="none" dirty="0" smtClean="0">
                <a:solidFill>
                  <a:srgbClr val="FF3399"/>
                </a:solidFill>
              </a:rPr>
              <a:t>()</a:t>
            </a:r>
            <a:endParaRPr lang="en-US" cap="none" dirty="0">
              <a:solidFill>
                <a:srgbClr val="FF3399"/>
              </a:solidFill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528352" y="1135947"/>
            <a:ext cx="7889968" cy="1385183"/>
          </a:xfrm>
          <a:prstGeom prst="rect">
            <a:avLst/>
          </a:prstGeom>
        </p:spPr>
        <p:txBody>
          <a:bodyPr>
            <a:normAutofit fontScale="85000" lnSpcReduction="10000"/>
          </a:bodyPr>
          <a:lstStyle/>
          <a:p>
            <a:r>
              <a:rPr lang="en-US" altLang="en-US" sz="2800" cap="none" dirty="0" smtClean="0">
                <a:ea typeface="ＭＳ Ｐゴシック" pitchFamily="34" charset="-128"/>
              </a:rPr>
              <a:t>Alternative to type tests</a:t>
            </a:r>
          </a:p>
          <a:p>
            <a:pPr marL="685800" lvl="2">
              <a:spcBef>
                <a:spcPts val="1000"/>
              </a:spcBef>
            </a:pPr>
            <a:r>
              <a:rPr lang="en-US" altLang="en-US" sz="2600" cap="none" dirty="0" smtClean="0">
                <a:ea typeface="ＭＳ Ｐゴシック" pitchFamily="34" charset="-128"/>
              </a:rPr>
              <a:t>Whenever you find yourself trying to use type tests in a hierarchy of classes, reconsider and use polymorphism instead. </a:t>
            </a:r>
          </a:p>
          <a:p>
            <a:endParaRPr lang="en-US" altLang="en-US" sz="2400" cap="none" dirty="0" smtClean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80996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622454"/>
          </a:xfrm>
        </p:spPr>
        <p:txBody>
          <a:bodyPr/>
          <a:lstStyle/>
          <a:p>
            <a:r>
              <a:rPr lang="en-US" dirty="0" smtClean="0">
                <a:solidFill>
                  <a:srgbClr val="FF3399"/>
                </a:solidFill>
              </a:rPr>
              <a:t>inheritance</a:t>
            </a:r>
            <a:endParaRPr lang="en-US" dirty="0">
              <a:solidFill>
                <a:srgbClr val="FF3399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456508" y="1717766"/>
            <a:ext cx="875864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FF3399"/>
                </a:solidFill>
              </a:rPr>
              <a:t>Inheritance</a:t>
            </a:r>
            <a:r>
              <a:rPr lang="en-US" sz="2400" dirty="0" smtClean="0"/>
              <a:t> allows you to create a new class based on an existing class.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A class another class inherits is called the </a:t>
            </a:r>
            <a:r>
              <a:rPr lang="en-US" sz="2400" dirty="0" smtClean="0">
                <a:solidFill>
                  <a:srgbClr val="FF3399"/>
                </a:solidFill>
              </a:rPr>
              <a:t>base</a:t>
            </a:r>
            <a:r>
              <a:rPr lang="en-US" sz="2400" dirty="0" smtClean="0"/>
              <a:t> class, </a:t>
            </a:r>
            <a:r>
              <a:rPr lang="en-US" sz="2400" dirty="0" smtClean="0">
                <a:solidFill>
                  <a:srgbClr val="FF3399"/>
                </a:solidFill>
              </a:rPr>
              <a:t>parent</a:t>
            </a:r>
            <a:r>
              <a:rPr lang="en-US" sz="2400" dirty="0" smtClean="0"/>
              <a:t> class or </a:t>
            </a:r>
            <a:r>
              <a:rPr lang="en-US" sz="2400" dirty="0" smtClean="0">
                <a:solidFill>
                  <a:srgbClr val="FF3399"/>
                </a:solidFill>
              </a:rPr>
              <a:t>superclass</a:t>
            </a:r>
            <a:r>
              <a:rPr lang="en-US" sz="2400" dirty="0" smtClean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A class that inherits from another class is called a </a:t>
            </a:r>
            <a:r>
              <a:rPr lang="en-US" sz="2400" dirty="0" smtClean="0">
                <a:solidFill>
                  <a:srgbClr val="FF3399"/>
                </a:solidFill>
              </a:rPr>
              <a:t>derived</a:t>
            </a:r>
            <a:r>
              <a:rPr lang="en-US" sz="2400" dirty="0" smtClean="0"/>
              <a:t> class, </a:t>
            </a:r>
            <a:r>
              <a:rPr lang="en-US" sz="2400" dirty="0" smtClean="0">
                <a:solidFill>
                  <a:srgbClr val="FF3399"/>
                </a:solidFill>
              </a:rPr>
              <a:t>child</a:t>
            </a:r>
            <a:r>
              <a:rPr lang="en-US" sz="2400" dirty="0" smtClean="0"/>
              <a:t> class or </a:t>
            </a:r>
            <a:r>
              <a:rPr lang="en-US" sz="2400" dirty="0" smtClean="0">
                <a:solidFill>
                  <a:srgbClr val="FF3399"/>
                </a:solidFill>
              </a:rPr>
              <a:t>subclass</a:t>
            </a:r>
            <a:r>
              <a:rPr lang="en-US" sz="2400" dirty="0" smtClean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A subclass inherits </a:t>
            </a:r>
            <a:r>
              <a:rPr lang="en-US" sz="2400" dirty="0"/>
              <a:t>the public attributes and </a:t>
            </a:r>
            <a:r>
              <a:rPr lang="en-US" sz="2400" dirty="0" smtClean="0"/>
              <a:t>methods </a:t>
            </a:r>
            <a:r>
              <a:rPr lang="en-US" sz="2400" dirty="0"/>
              <a:t>of a superclass, plus it can add </a:t>
            </a:r>
            <a:r>
              <a:rPr lang="en-US" sz="2400" dirty="0" smtClean="0"/>
              <a:t>its own new </a:t>
            </a:r>
            <a:r>
              <a:rPr lang="en-US" sz="2400" dirty="0"/>
              <a:t>attributes and methods.  It can also override the methods of the superclass.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D6009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14780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4587" y="334221"/>
            <a:ext cx="10364451" cy="622454"/>
          </a:xfrm>
        </p:spPr>
        <p:txBody>
          <a:bodyPr/>
          <a:lstStyle/>
          <a:p>
            <a:r>
              <a:rPr lang="en-US" dirty="0" smtClean="0">
                <a:solidFill>
                  <a:srgbClr val="FF3399"/>
                </a:solidFill>
              </a:rPr>
              <a:t>Inheritance: </a:t>
            </a:r>
            <a:r>
              <a:rPr lang="en-US" cap="none" dirty="0" smtClean="0">
                <a:solidFill>
                  <a:srgbClr val="FF3399"/>
                </a:solidFill>
              </a:rPr>
              <a:t>When to use it</a:t>
            </a:r>
            <a:endParaRPr lang="en-US" cap="none" dirty="0">
              <a:solidFill>
                <a:srgbClr val="FF3399"/>
              </a:solidFill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7751885"/>
              </p:ext>
            </p:extLst>
          </p:nvPr>
        </p:nvGraphicFramePr>
        <p:xfrm>
          <a:off x="2155371" y="1848395"/>
          <a:ext cx="7313400" cy="1158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531" name="Document" r:id="rId3" imgW="7313400" imgH="1158863" progId="Word.Document.12">
                  <p:embed/>
                </p:oleObj>
              </mc:Choice>
              <mc:Fallback>
                <p:oleObj name="Document" r:id="rId3" imgW="7313400" imgH="1158863" progId="Word.Documen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55371" y="1848395"/>
                        <a:ext cx="7313400" cy="1158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4123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4587" y="334221"/>
            <a:ext cx="10364451" cy="622454"/>
          </a:xfrm>
        </p:spPr>
        <p:txBody>
          <a:bodyPr/>
          <a:lstStyle/>
          <a:p>
            <a:r>
              <a:rPr lang="en-US" dirty="0" smtClean="0">
                <a:solidFill>
                  <a:srgbClr val="FF3399"/>
                </a:solidFill>
              </a:rPr>
              <a:t>Inheritance: </a:t>
            </a:r>
            <a:r>
              <a:rPr lang="en-US" cap="none" dirty="0" smtClean="0">
                <a:solidFill>
                  <a:srgbClr val="FF3399"/>
                </a:solidFill>
              </a:rPr>
              <a:t>Summary</a:t>
            </a:r>
            <a:endParaRPr lang="en-US" cap="none" dirty="0">
              <a:solidFill>
                <a:srgbClr val="FF3399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976845" y="1629301"/>
            <a:ext cx="7428412" cy="31624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ea typeface="ＭＳ Ｐゴシック" pitchFamily="34" charset="-128"/>
              </a:rPr>
              <a:t>A subclass inherits data and behavior from a superclass.</a:t>
            </a:r>
          </a:p>
          <a:p>
            <a:pPr marL="342900" indent="-3429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ea typeface="ＭＳ Ｐゴシック" pitchFamily="34" charset="-128"/>
              </a:rPr>
              <a:t>You can always use a subclass object in place of a superclass object.</a:t>
            </a:r>
          </a:p>
          <a:p>
            <a:pPr marL="342900" indent="-3429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ea typeface="ＭＳ Ｐゴシック" pitchFamily="34" charset="-128"/>
              </a:rPr>
              <a:t>A subclass inherits all methods that it does not override.</a:t>
            </a:r>
          </a:p>
          <a:p>
            <a:pPr marL="342900" indent="-3429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ea typeface="ＭＳ Ｐゴシック" pitchFamily="34" charset="-128"/>
              </a:rPr>
              <a:t>A subclass can override a superclass method by providing a new implementation.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 dirty="0">
                <a:ea typeface="ＭＳ Ｐゴシック" pitchFamily="34" charset="-128"/>
              </a:rPr>
              <a:t>In Python a class name inside parentheses in the class header indicates that a class inherits from a superclass.</a:t>
            </a:r>
          </a:p>
        </p:txBody>
      </p:sp>
    </p:spTree>
    <p:extLst>
      <p:ext uri="{BB962C8B-B14F-4D97-AF65-F5344CB8AC3E}">
        <p14:creationId xmlns:p14="http://schemas.microsoft.com/office/powerpoint/2010/main" val="592357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4587" y="334221"/>
            <a:ext cx="10364451" cy="622454"/>
          </a:xfrm>
        </p:spPr>
        <p:txBody>
          <a:bodyPr/>
          <a:lstStyle/>
          <a:p>
            <a:r>
              <a:rPr lang="en-US" dirty="0" smtClean="0">
                <a:solidFill>
                  <a:srgbClr val="FF3399"/>
                </a:solidFill>
              </a:rPr>
              <a:t>Inheritance: </a:t>
            </a:r>
            <a:r>
              <a:rPr lang="en-US" cap="none" dirty="0" smtClean="0">
                <a:solidFill>
                  <a:srgbClr val="FF3399"/>
                </a:solidFill>
              </a:rPr>
              <a:t>Overriding methods Summary</a:t>
            </a:r>
            <a:endParaRPr lang="en-US" cap="none" dirty="0">
              <a:solidFill>
                <a:srgbClr val="FF3399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763486" y="1763486"/>
            <a:ext cx="7380514" cy="35317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ea typeface="ＭＳ Ｐゴシック" pitchFamily="34" charset="-128"/>
              </a:rPr>
              <a:t>An overriding method can extend or replace the functionality of the superclass method.</a:t>
            </a:r>
          </a:p>
          <a:p>
            <a:pPr marL="342900" indent="-3429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ea typeface="ＭＳ Ｐゴシック" pitchFamily="34" charset="-128"/>
              </a:rPr>
              <a:t>Use the reserved word </a:t>
            </a:r>
            <a:r>
              <a:rPr lang="en-US" altLang="en-US" sz="2400" dirty="0">
                <a:solidFill>
                  <a:srgbClr val="FF3399"/>
                </a:solidFill>
                <a:latin typeface="Consolas" panose="020B0609020204030204" pitchFamily="49" charset="0"/>
                <a:ea typeface="ＭＳ Ｐゴシック" pitchFamily="34" charset="-128"/>
              </a:rPr>
              <a:t>super</a:t>
            </a:r>
            <a:r>
              <a:rPr lang="en-US" altLang="en-US" sz="2400" dirty="0">
                <a:ea typeface="ＭＳ Ｐゴシック" pitchFamily="34" charset="-128"/>
              </a:rPr>
              <a:t> to call a superclass method.</a:t>
            </a:r>
          </a:p>
          <a:p>
            <a:pPr marL="342900" indent="-3429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ea typeface="ＭＳ Ｐゴシック" pitchFamily="34" charset="-128"/>
              </a:rPr>
              <a:t>To call a superclass constructor, use the </a:t>
            </a:r>
            <a:r>
              <a:rPr lang="en-US" altLang="en-US" sz="2400" dirty="0">
                <a:solidFill>
                  <a:srgbClr val="FF3399"/>
                </a:solidFill>
                <a:latin typeface="Consolas" panose="020B0609020204030204" pitchFamily="49" charset="0"/>
                <a:ea typeface="ＭＳ Ｐゴシック" pitchFamily="34" charset="-128"/>
              </a:rPr>
              <a:t>super</a:t>
            </a:r>
            <a:r>
              <a:rPr lang="en-US" altLang="en-US" sz="2400" dirty="0">
                <a:ea typeface="ＭＳ Ｐゴシック" pitchFamily="34" charset="-128"/>
              </a:rPr>
              <a:t> reserved word before the subclass defines its own instance variables.</a:t>
            </a:r>
          </a:p>
          <a:p>
            <a:pPr marL="342900" indent="-3429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ea typeface="ＭＳ Ｐゴシック" pitchFamily="34" charset="-128"/>
              </a:rPr>
              <a:t>The constructor of a subclass can pass arguments to a superclass constructor, using the reserved word </a:t>
            </a:r>
            <a:r>
              <a:rPr lang="en-US" altLang="en-US" sz="2400" dirty="0">
                <a:solidFill>
                  <a:srgbClr val="FF3399"/>
                </a:solidFill>
                <a:latin typeface="Consolas" panose="020B0609020204030204" pitchFamily="49" charset="0"/>
                <a:ea typeface="ＭＳ Ｐゴシック" pitchFamily="34" charset="-128"/>
              </a:rPr>
              <a:t>super</a:t>
            </a:r>
            <a:r>
              <a:rPr lang="en-US" altLang="en-US" sz="2400" dirty="0">
                <a:ea typeface="ＭＳ Ｐゴシック" pitchFamily="34" charset="-128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69786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4587" y="334221"/>
            <a:ext cx="10364451" cy="622454"/>
          </a:xfrm>
        </p:spPr>
        <p:txBody>
          <a:bodyPr/>
          <a:lstStyle/>
          <a:p>
            <a:r>
              <a:rPr lang="en-US" dirty="0" smtClean="0">
                <a:solidFill>
                  <a:srgbClr val="FF3399"/>
                </a:solidFill>
              </a:rPr>
              <a:t>Inheritance: </a:t>
            </a:r>
            <a:r>
              <a:rPr lang="en-US" cap="none" dirty="0" smtClean="0">
                <a:solidFill>
                  <a:srgbClr val="FF3399"/>
                </a:solidFill>
              </a:rPr>
              <a:t>Polymorphism</a:t>
            </a:r>
            <a:r>
              <a:rPr lang="en-US" dirty="0" smtClean="0">
                <a:solidFill>
                  <a:srgbClr val="FF3399"/>
                </a:solidFill>
              </a:rPr>
              <a:t> </a:t>
            </a:r>
            <a:r>
              <a:rPr lang="en-US" cap="none" dirty="0" smtClean="0">
                <a:solidFill>
                  <a:srgbClr val="FF3399"/>
                </a:solidFill>
              </a:rPr>
              <a:t>Summary</a:t>
            </a:r>
            <a:endParaRPr lang="en-US" cap="none" dirty="0">
              <a:solidFill>
                <a:srgbClr val="FF3399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763486" y="1763486"/>
            <a:ext cx="8046720" cy="2743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 dirty="0">
                <a:ea typeface="ＭＳ Ｐゴシック" pitchFamily="34" charset="-128"/>
              </a:rPr>
              <a:t>A subclass reference can be used when a superclass reference is expected.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 dirty="0">
                <a:ea typeface="ＭＳ Ｐゴシック" pitchFamily="34" charset="-128"/>
              </a:rPr>
              <a:t>Polymorphism (</a:t>
            </a:r>
            <a:r>
              <a:rPr lang="ja-JP" altLang="en-US" sz="2400" dirty="0"/>
              <a:t>“</a:t>
            </a:r>
            <a:r>
              <a:rPr lang="en-US" altLang="ja-JP" sz="2400" dirty="0"/>
              <a:t>having multiple shapes</a:t>
            </a:r>
            <a:r>
              <a:rPr lang="ja-JP" altLang="en-US" sz="2400" dirty="0"/>
              <a:t>”</a:t>
            </a:r>
            <a:r>
              <a:rPr lang="en-US" altLang="ja-JP" sz="2400" dirty="0"/>
              <a:t>) allows us to manipulate objects that share a set of tasks, even though the tasks are executed in different ways.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 dirty="0">
                <a:ea typeface="ＭＳ Ｐゴシック" pitchFamily="34" charset="-128"/>
              </a:rPr>
              <a:t>An </a:t>
            </a:r>
            <a:r>
              <a:rPr lang="en-US" altLang="en-US" sz="2400" dirty="0">
                <a:solidFill>
                  <a:srgbClr val="FF3399"/>
                </a:solidFill>
                <a:latin typeface="Consolas" panose="020B0609020204030204" pitchFamily="49" charset="0"/>
                <a:ea typeface="ＭＳ Ｐゴシック" pitchFamily="34" charset="-128"/>
              </a:rPr>
              <a:t>abstract</a:t>
            </a:r>
            <a:r>
              <a:rPr lang="en-US" altLang="en-US" sz="2400" dirty="0">
                <a:ea typeface="ＭＳ Ｐゴシック" pitchFamily="34" charset="-128"/>
              </a:rPr>
              <a:t> method is a method whose implementation is not specified.</a:t>
            </a:r>
          </a:p>
        </p:txBody>
      </p:sp>
    </p:spTree>
    <p:extLst>
      <p:ext uri="{BB962C8B-B14F-4D97-AF65-F5344CB8AC3E}">
        <p14:creationId xmlns:p14="http://schemas.microsoft.com/office/powerpoint/2010/main" val="974128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622454"/>
          </a:xfrm>
        </p:spPr>
        <p:txBody>
          <a:bodyPr/>
          <a:lstStyle/>
          <a:p>
            <a:r>
              <a:rPr lang="en-US" dirty="0" smtClean="0">
                <a:solidFill>
                  <a:srgbClr val="FF3399"/>
                </a:solidFill>
              </a:rPr>
              <a:t>inheritance</a:t>
            </a:r>
            <a:endParaRPr lang="en-US" dirty="0">
              <a:solidFill>
                <a:srgbClr val="FF3399"/>
              </a:solidFill>
            </a:endParaRPr>
          </a:p>
        </p:txBody>
      </p:sp>
      <p:pic>
        <p:nvPicPr>
          <p:cNvPr id="4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2"/>
          <a:stretch>
            <a:fillRect/>
          </a:stretch>
        </p:blipFill>
        <p:spPr bwMode="auto">
          <a:xfrm>
            <a:off x="8502077" y="1850572"/>
            <a:ext cx="1725613" cy="312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867988" y="1725269"/>
            <a:ext cx="6230983" cy="324950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en-US" sz="2400" cap="none" dirty="0" smtClean="0">
                <a:ea typeface="ＭＳ Ｐゴシック" pitchFamily="34" charset="-128"/>
              </a:rPr>
              <a:t>In object-oriented programming, inheritance is a relationship between:</a:t>
            </a:r>
          </a:p>
          <a:p>
            <a:pPr marL="800100" lvl="1" indent="-342900" eaLnBrk="0" hangingPunct="0">
              <a:spcBef>
                <a:spcPct val="20000"/>
              </a:spcBef>
              <a:buSzPct val="100000"/>
              <a:defRPr/>
            </a:pPr>
            <a:r>
              <a:rPr lang="en-US" sz="2400" kern="0" cap="none" dirty="0" smtClean="0"/>
              <a:t>A </a:t>
            </a:r>
            <a:r>
              <a:rPr lang="en-US" sz="2400" i="1" kern="0" cap="none" dirty="0" smtClean="0"/>
              <a:t>superclass</a:t>
            </a:r>
            <a:r>
              <a:rPr lang="en-US" sz="2400" kern="0" cap="none" dirty="0" smtClean="0"/>
              <a:t>:  a more generalized class</a:t>
            </a:r>
          </a:p>
          <a:p>
            <a:pPr marL="800100" lvl="1" indent="-342900" eaLnBrk="0" hangingPunct="0">
              <a:spcBef>
                <a:spcPct val="20000"/>
              </a:spcBef>
              <a:buSzPct val="100000"/>
              <a:defRPr/>
            </a:pPr>
            <a:r>
              <a:rPr lang="en-US" sz="2400" kern="0" cap="none" dirty="0" smtClean="0"/>
              <a:t>A </a:t>
            </a:r>
            <a:r>
              <a:rPr lang="en-US" sz="2400" i="1" kern="0" cap="none" dirty="0" smtClean="0"/>
              <a:t>subclass</a:t>
            </a:r>
            <a:r>
              <a:rPr lang="en-US" sz="2400" kern="0" cap="none" dirty="0" smtClean="0"/>
              <a:t>:  a more specialized class</a:t>
            </a:r>
            <a:endParaRPr lang="en-US" altLang="en-US" sz="2400" cap="none" dirty="0" smtClean="0">
              <a:ea typeface="ＭＳ Ｐゴシック" pitchFamily="34" charset="-128"/>
            </a:endParaRPr>
          </a:p>
          <a:p>
            <a:r>
              <a:rPr lang="en-US" altLang="en-US" sz="2400" cap="none" dirty="0" smtClean="0">
                <a:ea typeface="ＭＳ Ｐゴシック" pitchFamily="34" charset="-128"/>
              </a:rPr>
              <a:t>The subclass </a:t>
            </a:r>
            <a:r>
              <a:rPr lang="en-US" altLang="ja-JP" sz="2400" cap="none" dirty="0" smtClean="0">
                <a:ea typeface="ＭＳ Ｐゴシック" pitchFamily="34" charset="-128"/>
              </a:rPr>
              <a:t>‘inherits’ data (variables) and behavior (methods) from the superclass</a:t>
            </a:r>
          </a:p>
          <a:p>
            <a:pPr lvl="1">
              <a:buFont typeface="Wingdings" panose="05000000000000000000" pitchFamily="2" charset="2"/>
              <a:buNone/>
            </a:pPr>
            <a:endParaRPr lang="en-US" altLang="en-US" dirty="0" smtClean="0">
              <a:ea typeface="ＭＳ Ｐゴシック" pitchFamily="34" charset="-128"/>
            </a:endParaRPr>
          </a:p>
          <a:p>
            <a:pPr>
              <a:buFont typeface="Wingdings" panose="05000000000000000000" pitchFamily="2" charset="2"/>
              <a:buNone/>
            </a:pPr>
            <a:endParaRPr lang="en-US" altLang="en-US" dirty="0" smtClean="0">
              <a:ea typeface="ＭＳ Ｐゴシック" pitchFamily="34" charset="-128"/>
            </a:endParaRPr>
          </a:p>
          <a:p>
            <a:pPr>
              <a:buFont typeface="Wingdings" panose="05000000000000000000" pitchFamily="2" charset="2"/>
              <a:buNone/>
            </a:pPr>
            <a:endParaRPr lang="en-US" altLang="en-US" dirty="0" smtClean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31970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622454"/>
          </a:xfrm>
        </p:spPr>
        <p:txBody>
          <a:bodyPr/>
          <a:lstStyle/>
          <a:p>
            <a:r>
              <a:rPr lang="en-US" dirty="0" smtClean="0">
                <a:solidFill>
                  <a:srgbClr val="FF3399"/>
                </a:solidFill>
              </a:rPr>
              <a:t>inheritance</a:t>
            </a:r>
            <a:endParaRPr lang="en-US" dirty="0">
              <a:solidFill>
                <a:srgbClr val="FF3399"/>
              </a:solidFill>
            </a:endParaRPr>
          </a:p>
        </p:txBody>
      </p:sp>
      <p:sp>
        <p:nvSpPr>
          <p:cNvPr id="5" name="Content Placeholder 9"/>
          <p:cNvSpPr>
            <a:spLocks noGrp="1"/>
          </p:cNvSpPr>
          <p:nvPr>
            <p:ph idx="4294967295"/>
          </p:nvPr>
        </p:nvSpPr>
        <p:spPr>
          <a:xfrm>
            <a:off x="2216331" y="1672520"/>
            <a:ext cx="2819400" cy="384436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en-US" dirty="0" smtClean="0">
                <a:ea typeface="ＭＳ Ｐゴシック" pitchFamily="34" charset="-128"/>
              </a:rPr>
              <a:t>General</a:t>
            </a:r>
          </a:p>
          <a:p>
            <a:endParaRPr lang="en-US" altLang="en-US" dirty="0" smtClean="0">
              <a:solidFill>
                <a:srgbClr val="0033CC"/>
              </a:solidFill>
              <a:ea typeface="ＭＳ Ｐゴシック" pitchFamily="34" charset="-128"/>
            </a:endParaRPr>
          </a:p>
          <a:p>
            <a:endParaRPr lang="en-US" altLang="en-US" dirty="0" smtClean="0">
              <a:solidFill>
                <a:srgbClr val="0033CC"/>
              </a:solidFill>
              <a:ea typeface="ＭＳ Ｐゴシック" pitchFamily="34" charset="-128"/>
            </a:endParaRPr>
          </a:p>
          <a:p>
            <a:r>
              <a:rPr lang="en-US" altLang="en-US" dirty="0" smtClean="0">
                <a:ea typeface="ＭＳ Ｐゴシック" pitchFamily="34" charset="-128"/>
              </a:rPr>
              <a:t>Specialized</a:t>
            </a:r>
          </a:p>
          <a:p>
            <a:endParaRPr lang="en-US" altLang="en-US" dirty="0" smtClean="0">
              <a:ea typeface="ＭＳ Ｐゴシック" pitchFamily="34" charset="-128"/>
            </a:endParaRPr>
          </a:p>
          <a:p>
            <a:pPr>
              <a:buFont typeface="Wingdings" panose="05000000000000000000" pitchFamily="2" charset="2"/>
              <a:buNone/>
            </a:pPr>
            <a:endParaRPr lang="en-US" altLang="en-US" dirty="0" smtClean="0">
              <a:ea typeface="ＭＳ Ｐゴシック" pitchFamily="34" charset="-128"/>
            </a:endParaRP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altLang="en-US" dirty="0" smtClean="0">
                <a:ea typeface="ＭＳ Ｐゴシック" pitchFamily="34" charset="-128"/>
              </a:rPr>
              <a:t>More Specific</a:t>
            </a:r>
          </a:p>
        </p:txBody>
      </p:sp>
      <p:pic>
        <p:nvPicPr>
          <p:cNvPr id="7" name="Picture 1" descr="bjlo_ch09_vehicle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4731" y="1478280"/>
            <a:ext cx="5303838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6665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622454"/>
          </a:xfrm>
        </p:spPr>
        <p:txBody>
          <a:bodyPr/>
          <a:lstStyle/>
          <a:p>
            <a:r>
              <a:rPr lang="en-US" dirty="0" smtClean="0">
                <a:solidFill>
                  <a:srgbClr val="FF3399"/>
                </a:solidFill>
              </a:rPr>
              <a:t>inheritance</a:t>
            </a:r>
            <a:endParaRPr lang="en-US" dirty="0">
              <a:solidFill>
                <a:srgbClr val="FF3399"/>
              </a:solidFill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1127759" y="1320279"/>
            <a:ext cx="6507481" cy="463638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en-US" sz="2400" cap="none" dirty="0" smtClean="0">
                <a:ea typeface="ＭＳ Ｐゴシック" pitchFamily="34" charset="-128"/>
              </a:rPr>
              <a:t>Since the subclass car </a:t>
            </a:r>
            <a:r>
              <a:rPr lang="ja-JP" altLang="en-US" sz="2400" cap="none" dirty="0" smtClean="0">
                <a:ea typeface="ＭＳ Ｐゴシック" pitchFamily="34" charset="-128"/>
              </a:rPr>
              <a:t>“</a:t>
            </a:r>
            <a:r>
              <a:rPr lang="en-US" altLang="ja-JP" sz="2400" b="1" cap="none" dirty="0" smtClean="0">
                <a:ea typeface="ＭＳ Ｐゴシック" pitchFamily="34" charset="-128"/>
              </a:rPr>
              <a:t>is-a</a:t>
            </a:r>
            <a:r>
              <a:rPr lang="ja-JP" altLang="en-US" sz="2400" cap="none" dirty="0" smtClean="0">
                <a:ea typeface="ＭＳ Ｐゴシック" pitchFamily="34" charset="-128"/>
              </a:rPr>
              <a:t>”</a:t>
            </a:r>
            <a:r>
              <a:rPr lang="en-US" altLang="ja-JP" sz="2400" cap="none" dirty="0" smtClean="0">
                <a:ea typeface="ＭＳ Ｐゴシック" pitchFamily="34" charset="-128"/>
              </a:rPr>
              <a:t> vehicle</a:t>
            </a:r>
          </a:p>
          <a:p>
            <a:pPr marL="461963" lvl="1" indent="-231775" eaLnBrk="0" hangingPunct="0">
              <a:spcBef>
                <a:spcPct val="20000"/>
              </a:spcBef>
              <a:buSzPct val="100000"/>
              <a:defRPr/>
            </a:pPr>
            <a:r>
              <a:rPr lang="en-US" sz="2400" kern="0" cap="none" dirty="0" smtClean="0"/>
              <a:t>Car shares common traits with vehicle</a:t>
            </a:r>
          </a:p>
          <a:p>
            <a:pPr marL="461963" lvl="1" indent="-231775" eaLnBrk="0" hangingPunct="0">
              <a:spcBef>
                <a:spcPct val="20000"/>
              </a:spcBef>
              <a:buSzPct val="100000"/>
              <a:defRPr/>
            </a:pPr>
            <a:r>
              <a:rPr lang="en-US" sz="2400" kern="0" cap="none" dirty="0" smtClean="0"/>
              <a:t>You can substitute a car object in an algorithm that expects a vehicle object</a:t>
            </a:r>
            <a:endParaRPr lang="en-US" sz="2400" kern="0" cap="none" dirty="0"/>
          </a:p>
        </p:txBody>
      </p:sp>
      <p:pic>
        <p:nvPicPr>
          <p:cNvPr id="8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2"/>
          <a:stretch>
            <a:fillRect/>
          </a:stretch>
        </p:blipFill>
        <p:spPr bwMode="auto">
          <a:xfrm>
            <a:off x="7635240" y="1874724"/>
            <a:ext cx="2133600" cy="350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6"/>
          <p:cNvSpPr txBox="1">
            <a:spLocks noChangeArrowheads="1"/>
          </p:cNvSpPr>
          <p:nvPr/>
        </p:nvSpPr>
        <p:spPr bwMode="auto">
          <a:xfrm>
            <a:off x="1053550" y="4595094"/>
            <a:ext cx="5936270" cy="156966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9pPr>
          </a:lstStyle>
          <a:p>
            <a:pPr algn="ctr" eaLnBrk="1" hangingPunct="1"/>
            <a:r>
              <a:rPr lang="en-US" altLang="en-US" sz="2400" dirty="0">
                <a:latin typeface="+mn-lt"/>
                <a:cs typeface="Arial" panose="020B0604020202020204" pitchFamily="34" charset="0"/>
              </a:rPr>
              <a:t>The </a:t>
            </a:r>
            <a:r>
              <a:rPr lang="ja-JP" altLang="en-US" sz="2400" dirty="0">
                <a:latin typeface="+mn-lt"/>
                <a:cs typeface="Arial" panose="020B0604020202020204" pitchFamily="34" charset="0"/>
              </a:rPr>
              <a:t>‘</a:t>
            </a:r>
            <a:r>
              <a:rPr lang="en-US" altLang="ja-JP" sz="2400" dirty="0">
                <a:latin typeface="+mn-lt"/>
                <a:cs typeface="Arial" panose="020B0604020202020204" pitchFamily="34" charset="0"/>
              </a:rPr>
              <a:t>is-a</a:t>
            </a:r>
            <a:r>
              <a:rPr lang="ja-JP" altLang="en-US" sz="2400" dirty="0">
                <a:latin typeface="+mn-lt"/>
                <a:cs typeface="Arial" panose="020B0604020202020204" pitchFamily="34" charset="0"/>
              </a:rPr>
              <a:t>’</a:t>
            </a:r>
            <a:r>
              <a:rPr lang="en-US" altLang="ja-JP" sz="2400" dirty="0">
                <a:latin typeface="+mn-lt"/>
                <a:cs typeface="Arial" panose="020B0604020202020204" pitchFamily="34" charset="0"/>
              </a:rPr>
              <a:t> relationship is represented by an arrow in a class diagram and means that the subclass can behave as an object of the superclass.</a:t>
            </a:r>
            <a:endParaRPr lang="en-US" altLang="en-US" sz="240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1621385" y="3496575"/>
            <a:ext cx="4800600" cy="7620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 eaLnBrk="0" hangingPunct="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</a:rPr>
              <a:t>myCar = Car(. . .)</a:t>
            </a:r>
          </a:p>
          <a:p>
            <a:pPr marL="342900" indent="-342900" eaLnBrk="0" hangingPunct="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>
                <a:latin typeface="Consolas" pitchFamily="49" charset="0"/>
              </a:rPr>
              <a:t>processVehicle(myCar)</a:t>
            </a:r>
            <a:endParaRPr lang="en-US" b="1" kern="0" dirty="0">
              <a:latin typeface="Consolas" pitchFamily="49" charset="0"/>
            </a:endParaRP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8848495" y="3415612"/>
            <a:ext cx="7159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altLang="en-US" sz="2400" b="1" dirty="0">
                <a:cs typeface="Arial" panose="020B0604020202020204" pitchFamily="34" charset="0"/>
              </a:rPr>
              <a:t>is-a</a:t>
            </a:r>
          </a:p>
        </p:txBody>
      </p:sp>
    </p:spTree>
    <p:extLst>
      <p:ext uri="{BB962C8B-B14F-4D97-AF65-F5344CB8AC3E}">
        <p14:creationId xmlns:p14="http://schemas.microsoft.com/office/powerpoint/2010/main" val="1673940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622454"/>
          </a:xfrm>
        </p:spPr>
        <p:txBody>
          <a:bodyPr/>
          <a:lstStyle/>
          <a:p>
            <a:r>
              <a:rPr lang="en-US" dirty="0" smtClean="0">
                <a:solidFill>
                  <a:srgbClr val="FF3399"/>
                </a:solidFill>
              </a:rPr>
              <a:t>inheritance</a:t>
            </a:r>
            <a:endParaRPr lang="en-US" dirty="0">
              <a:solidFill>
                <a:srgbClr val="FF3399"/>
              </a:solidFill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4294967295"/>
          </p:nvPr>
        </p:nvSpPr>
        <p:spPr>
          <a:xfrm>
            <a:off x="1676400" y="1255006"/>
            <a:ext cx="7543801" cy="4614088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200"/>
              </a:spcBef>
            </a:pPr>
            <a:r>
              <a:rPr lang="en-US" altLang="en-US" sz="2400" cap="none" dirty="0" smtClean="0">
                <a:ea typeface="ＭＳ Ｐゴシック" pitchFamily="34" charset="-128"/>
              </a:rPr>
              <a:t>Use a single class for variation in </a:t>
            </a:r>
            <a:r>
              <a:rPr lang="en-US" altLang="en-US" sz="2400" i="1" cap="none" dirty="0" smtClean="0">
                <a:ea typeface="ＭＳ Ｐゴシック" pitchFamily="34" charset="-128"/>
              </a:rPr>
              <a:t>values</a:t>
            </a:r>
            <a:r>
              <a:rPr lang="en-US" altLang="en-US" sz="2400" cap="none" dirty="0" smtClean="0">
                <a:ea typeface="ＭＳ Ｐゴシック" pitchFamily="34" charset="-128"/>
              </a:rPr>
              <a:t>, inheritance for variation in </a:t>
            </a:r>
            <a:r>
              <a:rPr lang="en-US" altLang="en-US" sz="2400" i="1" cap="none" dirty="0" smtClean="0">
                <a:ea typeface="ＭＳ Ｐゴシック" pitchFamily="34" charset="-128"/>
              </a:rPr>
              <a:t>behavior</a:t>
            </a:r>
          </a:p>
          <a:p>
            <a:pPr lvl="1">
              <a:spcBef>
                <a:spcPts val="200"/>
              </a:spcBef>
            </a:pPr>
            <a:r>
              <a:rPr lang="en-US" altLang="en-US" sz="2400" cap="none" dirty="0" smtClean="0">
                <a:ea typeface="ＭＳ Ｐゴシック" pitchFamily="34" charset="-128"/>
              </a:rPr>
              <a:t>If two vehicles only vary by fuel efficiency, use an instance variable for the variation, not inheritance</a:t>
            </a:r>
          </a:p>
          <a:p>
            <a:pPr lvl="1">
              <a:spcBef>
                <a:spcPts val="200"/>
              </a:spcBef>
              <a:buFont typeface="Wingdings" panose="05000000000000000000" pitchFamily="2" charset="2"/>
              <a:buNone/>
            </a:pPr>
            <a:endParaRPr lang="en-US" altLang="en-US" dirty="0" smtClean="0">
              <a:ea typeface="ＭＳ Ｐゴシック" pitchFamily="34" charset="-128"/>
            </a:endParaRPr>
          </a:p>
          <a:p>
            <a:pPr lvl="1">
              <a:spcBef>
                <a:spcPts val="200"/>
              </a:spcBef>
              <a:buFont typeface="Wingdings" panose="05000000000000000000" pitchFamily="2" charset="2"/>
              <a:buNone/>
            </a:pPr>
            <a:endParaRPr lang="en-US" altLang="en-US" dirty="0" smtClean="0">
              <a:ea typeface="ＭＳ Ｐゴシック" pitchFamily="34" charset="-128"/>
            </a:endParaRPr>
          </a:p>
          <a:p>
            <a:pPr lvl="1">
              <a:spcBef>
                <a:spcPts val="200"/>
              </a:spcBef>
              <a:buFont typeface="Wingdings" panose="05000000000000000000" pitchFamily="2" charset="2"/>
              <a:buNone/>
            </a:pPr>
            <a:endParaRPr lang="en-US" altLang="en-US" dirty="0" smtClean="0">
              <a:ea typeface="ＭＳ Ｐゴシック" pitchFamily="34" charset="-128"/>
            </a:endParaRPr>
          </a:p>
          <a:p>
            <a:pPr lvl="1">
              <a:spcBef>
                <a:spcPts val="200"/>
              </a:spcBef>
            </a:pPr>
            <a:r>
              <a:rPr lang="en-US" altLang="en-US" sz="2400" cap="none" dirty="0" smtClean="0">
                <a:ea typeface="ＭＳ Ｐゴシック" pitchFamily="34" charset="-128"/>
              </a:rPr>
              <a:t>If two vehicles behave differently,</a:t>
            </a:r>
          </a:p>
          <a:p>
            <a:pPr lvl="1">
              <a:spcBef>
                <a:spcPts val="200"/>
              </a:spcBef>
              <a:buFont typeface="Wingdings" panose="05000000000000000000" pitchFamily="2" charset="2"/>
              <a:buNone/>
            </a:pPr>
            <a:r>
              <a:rPr lang="en-US" altLang="en-US" sz="2400" cap="none" dirty="0" smtClean="0">
                <a:ea typeface="ＭＳ Ｐゴシック" pitchFamily="34" charset="-128"/>
              </a:rPr>
              <a:t>   Use inheritance</a:t>
            </a:r>
            <a:endParaRPr lang="en-US" altLang="en-US" sz="2400" cap="none" dirty="0" smtClean="0">
              <a:ea typeface="ＭＳ Ｐゴシック" pitchFamily="34" charset="-128"/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 bwMode="auto">
          <a:xfrm>
            <a:off x="2407920" y="3303250"/>
            <a:ext cx="4038600" cy="6858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/>
          <a:lstStyle/>
          <a:p>
            <a:pPr marL="342900" indent="-342900" eaLnBrk="0" hangingPunct="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solidFill>
                  <a:srgbClr val="00B0F0"/>
                </a:solidFill>
                <a:latin typeface="Consolas" pitchFamily="49" charset="0"/>
              </a:rPr>
              <a:t># Car instance variable</a:t>
            </a:r>
          </a:p>
          <a:p>
            <a:pPr marL="342900" indent="-342900" eaLnBrk="0" hangingPunct="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sz="2000" kern="0" dirty="0">
                <a:latin typeface="Consolas" pitchFamily="49" charset="0"/>
              </a:rPr>
              <a:t>milesPerGallon</a:t>
            </a:r>
          </a:p>
          <a:p>
            <a:pPr marL="342900" indent="-342900" eaLnBrk="0" hangingPunct="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endParaRPr lang="en-US" sz="2000" kern="0" dirty="0">
              <a:solidFill>
                <a:srgbClr val="333333"/>
              </a:solidFill>
              <a:latin typeface="Consolas" pitchFamily="49" charset="0"/>
            </a:endParaRPr>
          </a:p>
          <a:p>
            <a:pPr marL="342900" indent="-342900" eaLnBrk="0" hangingPunct="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endParaRPr lang="en-US" sz="2000" kern="0" dirty="0">
              <a:solidFill>
                <a:srgbClr val="333333"/>
              </a:solidFill>
              <a:latin typeface="Consolas" pitchFamily="49" charset="0"/>
            </a:endParaRPr>
          </a:p>
        </p:txBody>
      </p:sp>
      <p:sp>
        <p:nvSpPr>
          <p:cNvPr id="14" name="TextBox 6"/>
          <p:cNvSpPr txBox="1">
            <a:spLocks noChangeArrowheads="1"/>
          </p:cNvSpPr>
          <p:nvPr/>
        </p:nvSpPr>
        <p:spPr bwMode="auto">
          <a:xfrm>
            <a:off x="1920239" y="5483018"/>
            <a:ext cx="4648200" cy="4001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9pPr>
          </a:lstStyle>
          <a:p>
            <a:pPr algn="ctr" eaLnBrk="1" hangingPunct="1"/>
            <a:r>
              <a:rPr lang="en-US" altLang="en-US" sz="2000" i="1" dirty="0">
                <a:cs typeface="Arial" panose="020B0604020202020204" pitchFamily="34" charset="0"/>
              </a:rPr>
              <a:t>Be careful not to over-use inheritance</a:t>
            </a:r>
          </a:p>
        </p:txBody>
      </p:sp>
      <p:pic>
        <p:nvPicPr>
          <p:cNvPr id="15" name="Picture 2" descr="bjlo_ch09_vehicles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2353" y="4037025"/>
            <a:ext cx="3300413" cy="141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1" descr="bjlo_ch09_car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9160" y="3165488"/>
            <a:ext cx="1066800" cy="871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39814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712" y="487890"/>
            <a:ext cx="10364451" cy="622454"/>
          </a:xfrm>
        </p:spPr>
        <p:txBody>
          <a:bodyPr/>
          <a:lstStyle/>
          <a:p>
            <a:r>
              <a:rPr lang="en-US" dirty="0" smtClean="0">
                <a:solidFill>
                  <a:srgbClr val="FF3399"/>
                </a:solidFill>
              </a:rPr>
              <a:t>inheritance</a:t>
            </a:r>
            <a:endParaRPr lang="en-US" dirty="0">
              <a:solidFill>
                <a:srgbClr val="FF3399"/>
              </a:solidFill>
            </a:endParaRPr>
          </a:p>
        </p:txBody>
      </p:sp>
      <p:pic>
        <p:nvPicPr>
          <p:cNvPr id="8" name="Picture 7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302" y="1371601"/>
            <a:ext cx="6025515" cy="4370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735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622454"/>
          </a:xfrm>
        </p:spPr>
        <p:txBody>
          <a:bodyPr/>
          <a:lstStyle/>
          <a:p>
            <a:r>
              <a:rPr lang="en-US" dirty="0" smtClean="0">
                <a:solidFill>
                  <a:srgbClr val="FF3399"/>
                </a:solidFill>
              </a:rPr>
              <a:t>Inheritance: Syntax</a:t>
            </a:r>
            <a:endParaRPr lang="en-US" dirty="0">
              <a:solidFill>
                <a:srgbClr val="FF3399"/>
              </a:solidFill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025286"/>
              </p:ext>
            </p:extLst>
          </p:nvPr>
        </p:nvGraphicFramePr>
        <p:xfrm>
          <a:off x="1687513" y="1857375"/>
          <a:ext cx="7231062" cy="1406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24" name="Document" r:id="rId3" imgW="7327883" imgH="1425419" progId="Word.Document.12">
                  <p:embed/>
                </p:oleObj>
              </mc:Choice>
              <mc:Fallback>
                <p:oleObj name="Document" r:id="rId3" imgW="7327883" imgH="1425419" progId="Word.Documen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87513" y="1857375"/>
                        <a:ext cx="7231062" cy="1406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3735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27537E"/>
      </a:dk2>
      <a:lt2>
        <a:srgbClr val="AABED7"/>
      </a:lt2>
      <a:accent1>
        <a:srgbClr val="E34B7A"/>
      </a:accent1>
      <a:accent2>
        <a:srgbClr val="AC339A"/>
      </a:accent2>
      <a:accent3>
        <a:srgbClr val="6953B7"/>
      </a:accent3>
      <a:accent4>
        <a:srgbClr val="1D7EAB"/>
      </a:accent4>
      <a:accent5>
        <a:srgbClr val="43AFD6"/>
      </a:accent5>
      <a:accent6>
        <a:srgbClr val="DE85E1"/>
      </a:accent6>
      <a:hlink>
        <a:srgbClr val="ED87A6"/>
      </a:hlink>
      <a:folHlink>
        <a:srgbClr val="C99EAC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C71B277C-C29A-4BA0-A7BA-43502DF21AB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8775</TotalTime>
  <Words>1028</Words>
  <Application>Microsoft Office PowerPoint</Application>
  <PresentationFormat>Widescreen</PresentationFormat>
  <Paragraphs>119</Paragraphs>
  <Slides>33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44" baseType="lpstr">
      <vt:lpstr>ＭＳ Ｐゴシック</vt:lpstr>
      <vt:lpstr>Arial</vt:lpstr>
      <vt:lpstr>Arial Narrow</vt:lpstr>
      <vt:lpstr>Calibri</vt:lpstr>
      <vt:lpstr>Consolas</vt:lpstr>
      <vt:lpstr>Times New Roman</vt:lpstr>
      <vt:lpstr>Tw Cen MT</vt:lpstr>
      <vt:lpstr>Wingdings</vt:lpstr>
      <vt:lpstr>Droplet</vt:lpstr>
      <vt:lpstr>Microsoft Word Document</vt:lpstr>
      <vt:lpstr>Document</vt:lpstr>
      <vt:lpstr>CSIT 200 Week 11 inheritance</vt:lpstr>
      <vt:lpstr>outline</vt:lpstr>
      <vt:lpstr>inheritance</vt:lpstr>
      <vt:lpstr>inheritance</vt:lpstr>
      <vt:lpstr>inheritance</vt:lpstr>
      <vt:lpstr>inheritance</vt:lpstr>
      <vt:lpstr>inheritance</vt:lpstr>
      <vt:lpstr>inheritance</vt:lpstr>
      <vt:lpstr>Inheritance: Syntax</vt:lpstr>
      <vt:lpstr>Inheritance: product superclass</vt:lpstr>
      <vt:lpstr>Inheritance: Book suBclass</vt:lpstr>
      <vt:lpstr>Inheritance: when coding a subclass</vt:lpstr>
      <vt:lpstr>Inheritance:  three versions of getDescription()</vt:lpstr>
      <vt:lpstr>Inheritance: Using overridden methods</vt:lpstr>
      <vt:lpstr>Inheritance: Checking for object type</vt:lpstr>
      <vt:lpstr>Inheritance: Checking for object type</vt:lpstr>
      <vt:lpstr>Inheritance: Result of previous code</vt:lpstr>
      <vt:lpstr>Inheritance: Product Class</vt:lpstr>
      <vt:lpstr>Inheritance:  Subclasses: Book() and Movie()</vt:lpstr>
      <vt:lpstr>Inheritance:  Product Viewer Module</vt:lpstr>
      <vt:lpstr>Inheritance:  Product Viewer Module</vt:lpstr>
      <vt:lpstr>Inheritance:  Product Viewer Module</vt:lpstr>
      <vt:lpstr>Inheritance:  Result of Product Viewer</vt:lpstr>
      <vt:lpstr>inheritance</vt:lpstr>
      <vt:lpstr>inheritance</vt:lpstr>
      <vt:lpstr>Inheritance: Overriding __str__()</vt:lpstr>
      <vt:lpstr>Inheritance: Abstract</vt:lpstr>
      <vt:lpstr>Inheritance: Using isinstance()</vt:lpstr>
      <vt:lpstr>Inheritance: Using isinstance()</vt:lpstr>
      <vt:lpstr>Inheritance: When to use it</vt:lpstr>
      <vt:lpstr>Inheritance: Summary</vt:lpstr>
      <vt:lpstr>Inheritance: Overriding methods Summary</vt:lpstr>
      <vt:lpstr>Inheritance: Polymorphism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CSIT 200</dc:title>
  <dc:creator>Yang,Linda</dc:creator>
  <cp:lastModifiedBy>Yang,Linda</cp:lastModifiedBy>
  <cp:revision>224</cp:revision>
  <dcterms:created xsi:type="dcterms:W3CDTF">2019-06-26T16:45:07Z</dcterms:created>
  <dcterms:modified xsi:type="dcterms:W3CDTF">2019-10-25T18:10:52Z</dcterms:modified>
</cp:coreProperties>
</file>